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1"/>
  </p:notesMasterIdLst>
  <p:sldIdLst>
    <p:sldId id="256" r:id="rId2"/>
    <p:sldId id="397" r:id="rId3"/>
    <p:sldId id="398" r:id="rId4"/>
    <p:sldId id="297" r:id="rId5"/>
    <p:sldId id="298" r:id="rId6"/>
    <p:sldId id="264" r:id="rId7"/>
    <p:sldId id="299" r:id="rId8"/>
    <p:sldId id="259" r:id="rId9"/>
    <p:sldId id="300" r:id="rId10"/>
    <p:sldId id="301" r:id="rId11"/>
    <p:sldId id="262" r:id="rId12"/>
    <p:sldId id="378" r:id="rId13"/>
    <p:sldId id="377" r:id="rId14"/>
    <p:sldId id="392" r:id="rId15"/>
    <p:sldId id="291" r:id="rId16"/>
    <p:sldId id="391" r:id="rId17"/>
    <p:sldId id="396" r:id="rId18"/>
    <p:sldId id="260" r:id="rId19"/>
    <p:sldId id="381" r:id="rId20"/>
    <p:sldId id="261" r:id="rId21"/>
    <p:sldId id="290" r:id="rId22"/>
    <p:sldId id="258" r:id="rId23"/>
    <p:sldId id="273" r:id="rId24"/>
    <p:sldId id="393" r:id="rId25"/>
    <p:sldId id="394" r:id="rId26"/>
    <p:sldId id="395" r:id="rId27"/>
    <p:sldId id="296" r:id="rId28"/>
    <p:sldId id="286" r:id="rId29"/>
    <p:sldId id="267" r:id="rId30"/>
    <p:sldId id="280" r:id="rId31"/>
    <p:sldId id="382" r:id="rId32"/>
    <p:sldId id="257" r:id="rId33"/>
    <p:sldId id="383" r:id="rId34"/>
    <p:sldId id="384" r:id="rId35"/>
    <p:sldId id="379" r:id="rId36"/>
    <p:sldId id="265" r:id="rId37"/>
    <p:sldId id="287" r:id="rId38"/>
    <p:sldId id="388" r:id="rId39"/>
    <p:sldId id="389" r:id="rId4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71"/>
    <p:restoredTop sz="95766"/>
  </p:normalViewPr>
  <p:slideViewPr>
    <p:cSldViewPr snapToGrid="0" snapToObjects="1">
      <p:cViewPr varScale="1">
        <p:scale>
          <a:sx n="86" d="100"/>
          <a:sy n="86" d="100"/>
        </p:scale>
        <p:origin x="24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B0FFDA-4CC2-9941-B6B2-5C5B9E3F24E3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5BD354FF-AEB2-A349-918B-5858057D0D29}">
      <dgm:prSet phldrT="[Tekst]"/>
      <dgm:spPr/>
      <dgm:t>
        <a:bodyPr/>
        <a:lstStyle/>
        <a:p>
          <a:pPr algn="ctr"/>
          <a:r>
            <a:rPr lang="da-DK" dirty="0"/>
            <a:t>Kontrol</a:t>
          </a:r>
        </a:p>
      </dgm:t>
    </dgm:pt>
    <dgm:pt modelId="{A7E1E3E3-7742-5344-BC3D-A9CEACF879CD}" type="parTrans" cxnId="{452F400B-0A94-CC4C-A74F-3016DA406FF4}">
      <dgm:prSet/>
      <dgm:spPr/>
      <dgm:t>
        <a:bodyPr/>
        <a:lstStyle/>
        <a:p>
          <a:endParaRPr lang="da-DK"/>
        </a:p>
      </dgm:t>
    </dgm:pt>
    <dgm:pt modelId="{8FDA3E8B-1471-474E-A75F-DAA29EA95751}" type="sibTrans" cxnId="{452F400B-0A94-CC4C-A74F-3016DA406FF4}">
      <dgm:prSet/>
      <dgm:spPr/>
      <dgm:t>
        <a:bodyPr/>
        <a:lstStyle/>
        <a:p>
          <a:endParaRPr lang="da-DK"/>
        </a:p>
      </dgm:t>
    </dgm:pt>
    <dgm:pt modelId="{5183FD94-870B-0F46-91B0-E43FEDF5132A}">
      <dgm:prSet phldrT="[Tekst]"/>
      <dgm:spPr/>
      <dgm:t>
        <a:bodyPr/>
        <a:lstStyle/>
        <a:p>
          <a:pPr algn="ctr"/>
          <a:r>
            <a:rPr lang="da-DK" dirty="0"/>
            <a:t>Indflydelse</a:t>
          </a:r>
        </a:p>
      </dgm:t>
    </dgm:pt>
    <dgm:pt modelId="{3D1443E4-C0A7-4641-8337-434663770327}" type="parTrans" cxnId="{7931385D-34F7-8040-9427-04712C766170}">
      <dgm:prSet/>
      <dgm:spPr/>
      <dgm:t>
        <a:bodyPr/>
        <a:lstStyle/>
        <a:p>
          <a:endParaRPr lang="da-DK"/>
        </a:p>
      </dgm:t>
    </dgm:pt>
    <dgm:pt modelId="{DE63B9ED-CFE7-1D40-8F3F-F6EB43D6562C}" type="sibTrans" cxnId="{7931385D-34F7-8040-9427-04712C766170}">
      <dgm:prSet/>
      <dgm:spPr/>
      <dgm:t>
        <a:bodyPr/>
        <a:lstStyle/>
        <a:p>
          <a:endParaRPr lang="da-DK"/>
        </a:p>
      </dgm:t>
    </dgm:pt>
    <dgm:pt modelId="{1AB7CFF2-A647-5949-BAF3-043BE5F23A3D}">
      <dgm:prSet phldrT="[Tekst]"/>
      <dgm:spPr/>
      <dgm:t>
        <a:bodyPr/>
        <a:lstStyle/>
        <a:p>
          <a:pPr algn="ctr"/>
          <a:r>
            <a:rPr lang="da-DK" dirty="0"/>
            <a:t>Vilkår</a:t>
          </a:r>
        </a:p>
      </dgm:t>
    </dgm:pt>
    <dgm:pt modelId="{77835325-F16E-924C-9584-8A3E37C334B6}" type="parTrans" cxnId="{6EA4506E-B13C-9E42-A0FF-EA5F0DFDD7D1}">
      <dgm:prSet/>
      <dgm:spPr/>
      <dgm:t>
        <a:bodyPr/>
        <a:lstStyle/>
        <a:p>
          <a:endParaRPr lang="da-DK"/>
        </a:p>
      </dgm:t>
    </dgm:pt>
    <dgm:pt modelId="{7520D10E-516B-264C-B5F3-D6CFFD9CFB1E}" type="sibTrans" cxnId="{6EA4506E-B13C-9E42-A0FF-EA5F0DFDD7D1}">
      <dgm:prSet/>
      <dgm:spPr/>
      <dgm:t>
        <a:bodyPr/>
        <a:lstStyle/>
        <a:p>
          <a:endParaRPr lang="da-DK"/>
        </a:p>
      </dgm:t>
    </dgm:pt>
    <dgm:pt modelId="{B8C8792D-AF93-014E-B266-CD6ED2FA273E}" type="pres">
      <dgm:prSet presAssocID="{C7B0FFDA-4CC2-9941-B6B2-5C5B9E3F24E3}" presName="composite" presStyleCnt="0">
        <dgm:presLayoutVars>
          <dgm:chMax val="5"/>
          <dgm:dir/>
          <dgm:resizeHandles val="exact"/>
        </dgm:presLayoutVars>
      </dgm:prSet>
      <dgm:spPr/>
    </dgm:pt>
    <dgm:pt modelId="{90E01683-2638-FF40-B243-780CC4BE486E}" type="pres">
      <dgm:prSet presAssocID="{5BD354FF-AEB2-A349-918B-5858057D0D29}" presName="circle1" presStyleLbl="lnNode1" presStyleIdx="0" presStyleCnt="3"/>
      <dgm:spPr>
        <a:solidFill>
          <a:schemeClr val="accent6"/>
        </a:solidFill>
      </dgm:spPr>
    </dgm:pt>
    <dgm:pt modelId="{B72030DA-D72E-E84E-8DB3-99B9CFD84183}" type="pres">
      <dgm:prSet presAssocID="{5BD354FF-AEB2-A349-918B-5858057D0D29}" presName="text1" presStyleLbl="revTx" presStyleIdx="0" presStyleCnt="3">
        <dgm:presLayoutVars>
          <dgm:bulletEnabled val="1"/>
        </dgm:presLayoutVars>
      </dgm:prSet>
      <dgm:spPr/>
    </dgm:pt>
    <dgm:pt modelId="{CC28A1B0-93A5-D841-BF89-8CBD4DA195A9}" type="pres">
      <dgm:prSet presAssocID="{5BD354FF-AEB2-A349-918B-5858057D0D29}" presName="line1" presStyleLbl="callout" presStyleIdx="0" presStyleCnt="6"/>
      <dgm:spPr/>
    </dgm:pt>
    <dgm:pt modelId="{ADEAB76D-B759-294B-8756-0ADAC43BBDBE}" type="pres">
      <dgm:prSet presAssocID="{5BD354FF-AEB2-A349-918B-5858057D0D29}" presName="d1" presStyleLbl="callout" presStyleIdx="1" presStyleCnt="6"/>
      <dgm:spPr/>
    </dgm:pt>
    <dgm:pt modelId="{99DB0E93-7F9A-424C-82F3-4A7658A8DBA5}" type="pres">
      <dgm:prSet presAssocID="{5183FD94-870B-0F46-91B0-E43FEDF5132A}" presName="circle2" presStyleLbl="lnNode1" presStyleIdx="1" presStyleCnt="3"/>
      <dgm:spPr>
        <a:solidFill>
          <a:srgbClr val="FFE100"/>
        </a:solidFill>
      </dgm:spPr>
    </dgm:pt>
    <dgm:pt modelId="{6083DA4B-878A-C44E-B5A5-F6D85C3AE532}" type="pres">
      <dgm:prSet presAssocID="{5183FD94-870B-0F46-91B0-E43FEDF5132A}" presName="text2" presStyleLbl="revTx" presStyleIdx="1" presStyleCnt="3">
        <dgm:presLayoutVars>
          <dgm:bulletEnabled val="1"/>
        </dgm:presLayoutVars>
      </dgm:prSet>
      <dgm:spPr/>
    </dgm:pt>
    <dgm:pt modelId="{59AEA238-ACCD-6D45-AAA6-A1B2613E6269}" type="pres">
      <dgm:prSet presAssocID="{5183FD94-870B-0F46-91B0-E43FEDF5132A}" presName="line2" presStyleLbl="callout" presStyleIdx="2" presStyleCnt="6"/>
      <dgm:spPr/>
    </dgm:pt>
    <dgm:pt modelId="{E1394F3F-7842-4A44-A859-6AF6ACDBE0DD}" type="pres">
      <dgm:prSet presAssocID="{5183FD94-870B-0F46-91B0-E43FEDF5132A}" presName="d2" presStyleLbl="callout" presStyleIdx="3" presStyleCnt="6"/>
      <dgm:spPr/>
    </dgm:pt>
    <dgm:pt modelId="{D9E4ED81-12C5-DC4E-BC27-0F69A85E930F}" type="pres">
      <dgm:prSet presAssocID="{1AB7CFF2-A647-5949-BAF3-043BE5F23A3D}" presName="circle3" presStyleLbl="lnNode1" presStyleIdx="2" presStyleCnt="3"/>
      <dgm:spPr>
        <a:solidFill>
          <a:srgbClr val="FF0000"/>
        </a:solidFill>
      </dgm:spPr>
    </dgm:pt>
    <dgm:pt modelId="{1C24265D-95ED-1B41-9A75-D944F852F049}" type="pres">
      <dgm:prSet presAssocID="{1AB7CFF2-A647-5949-BAF3-043BE5F23A3D}" presName="text3" presStyleLbl="revTx" presStyleIdx="2" presStyleCnt="3">
        <dgm:presLayoutVars>
          <dgm:bulletEnabled val="1"/>
        </dgm:presLayoutVars>
      </dgm:prSet>
      <dgm:spPr/>
    </dgm:pt>
    <dgm:pt modelId="{88185316-A6AB-2B4E-AC75-899B9B8C7D28}" type="pres">
      <dgm:prSet presAssocID="{1AB7CFF2-A647-5949-BAF3-043BE5F23A3D}" presName="line3" presStyleLbl="callout" presStyleIdx="4" presStyleCnt="6"/>
      <dgm:spPr/>
    </dgm:pt>
    <dgm:pt modelId="{DEB78A2A-5494-054F-97FC-C98DC2E960FA}" type="pres">
      <dgm:prSet presAssocID="{1AB7CFF2-A647-5949-BAF3-043BE5F23A3D}" presName="d3" presStyleLbl="callout" presStyleIdx="5" presStyleCnt="6"/>
      <dgm:spPr/>
    </dgm:pt>
  </dgm:ptLst>
  <dgm:cxnLst>
    <dgm:cxn modelId="{452F400B-0A94-CC4C-A74F-3016DA406FF4}" srcId="{C7B0FFDA-4CC2-9941-B6B2-5C5B9E3F24E3}" destId="{5BD354FF-AEB2-A349-918B-5858057D0D29}" srcOrd="0" destOrd="0" parTransId="{A7E1E3E3-7742-5344-BC3D-A9CEACF879CD}" sibTransId="{8FDA3E8B-1471-474E-A75F-DAA29EA95751}"/>
    <dgm:cxn modelId="{E083471A-CDC5-5648-8E75-82C8E7FB3ED9}" type="presOf" srcId="{C7B0FFDA-4CC2-9941-B6B2-5C5B9E3F24E3}" destId="{B8C8792D-AF93-014E-B266-CD6ED2FA273E}" srcOrd="0" destOrd="0" presId="urn:microsoft.com/office/officeart/2005/8/layout/target1"/>
    <dgm:cxn modelId="{E30EC325-F103-D248-9CA9-BF0C04D3E586}" type="presOf" srcId="{5183FD94-870B-0F46-91B0-E43FEDF5132A}" destId="{6083DA4B-878A-C44E-B5A5-F6D85C3AE532}" srcOrd="0" destOrd="0" presId="urn:microsoft.com/office/officeart/2005/8/layout/target1"/>
    <dgm:cxn modelId="{7931385D-34F7-8040-9427-04712C766170}" srcId="{C7B0FFDA-4CC2-9941-B6B2-5C5B9E3F24E3}" destId="{5183FD94-870B-0F46-91B0-E43FEDF5132A}" srcOrd="1" destOrd="0" parTransId="{3D1443E4-C0A7-4641-8337-434663770327}" sibTransId="{DE63B9ED-CFE7-1D40-8F3F-F6EB43D6562C}"/>
    <dgm:cxn modelId="{6EA4506E-B13C-9E42-A0FF-EA5F0DFDD7D1}" srcId="{C7B0FFDA-4CC2-9941-B6B2-5C5B9E3F24E3}" destId="{1AB7CFF2-A647-5949-BAF3-043BE5F23A3D}" srcOrd="2" destOrd="0" parTransId="{77835325-F16E-924C-9584-8A3E37C334B6}" sibTransId="{7520D10E-516B-264C-B5F3-D6CFFD9CFB1E}"/>
    <dgm:cxn modelId="{F42608A5-1AF6-814B-B8E9-79EA97B3DA28}" type="presOf" srcId="{1AB7CFF2-A647-5949-BAF3-043BE5F23A3D}" destId="{1C24265D-95ED-1B41-9A75-D944F852F049}" srcOrd="0" destOrd="0" presId="urn:microsoft.com/office/officeart/2005/8/layout/target1"/>
    <dgm:cxn modelId="{9CF6F6CE-CAAD-194A-8B85-0DAAC9071D21}" type="presOf" srcId="{5BD354FF-AEB2-A349-918B-5858057D0D29}" destId="{B72030DA-D72E-E84E-8DB3-99B9CFD84183}" srcOrd="0" destOrd="0" presId="urn:microsoft.com/office/officeart/2005/8/layout/target1"/>
    <dgm:cxn modelId="{1C4CF42F-C82F-6C4F-8FBD-6053301F7355}" type="presParOf" srcId="{B8C8792D-AF93-014E-B266-CD6ED2FA273E}" destId="{90E01683-2638-FF40-B243-780CC4BE486E}" srcOrd="0" destOrd="0" presId="urn:microsoft.com/office/officeart/2005/8/layout/target1"/>
    <dgm:cxn modelId="{D81D1D35-D8FD-994F-866B-0408DF9F2222}" type="presParOf" srcId="{B8C8792D-AF93-014E-B266-CD6ED2FA273E}" destId="{B72030DA-D72E-E84E-8DB3-99B9CFD84183}" srcOrd="1" destOrd="0" presId="urn:microsoft.com/office/officeart/2005/8/layout/target1"/>
    <dgm:cxn modelId="{6D68A689-97FF-3A44-8B05-82790F02D246}" type="presParOf" srcId="{B8C8792D-AF93-014E-B266-CD6ED2FA273E}" destId="{CC28A1B0-93A5-D841-BF89-8CBD4DA195A9}" srcOrd="2" destOrd="0" presId="urn:microsoft.com/office/officeart/2005/8/layout/target1"/>
    <dgm:cxn modelId="{5EBE4302-3DEE-6F4D-A0D6-3CC0BBA483E3}" type="presParOf" srcId="{B8C8792D-AF93-014E-B266-CD6ED2FA273E}" destId="{ADEAB76D-B759-294B-8756-0ADAC43BBDBE}" srcOrd="3" destOrd="0" presId="urn:microsoft.com/office/officeart/2005/8/layout/target1"/>
    <dgm:cxn modelId="{D7868525-327A-CB40-9235-C601C02EAB9F}" type="presParOf" srcId="{B8C8792D-AF93-014E-B266-CD6ED2FA273E}" destId="{99DB0E93-7F9A-424C-82F3-4A7658A8DBA5}" srcOrd="4" destOrd="0" presId="urn:microsoft.com/office/officeart/2005/8/layout/target1"/>
    <dgm:cxn modelId="{96B7790D-0D20-D640-8B6A-047422E53A68}" type="presParOf" srcId="{B8C8792D-AF93-014E-B266-CD6ED2FA273E}" destId="{6083DA4B-878A-C44E-B5A5-F6D85C3AE532}" srcOrd="5" destOrd="0" presId="urn:microsoft.com/office/officeart/2005/8/layout/target1"/>
    <dgm:cxn modelId="{D5E778A0-E539-9448-BC2F-F1B1D36ED674}" type="presParOf" srcId="{B8C8792D-AF93-014E-B266-CD6ED2FA273E}" destId="{59AEA238-ACCD-6D45-AAA6-A1B2613E6269}" srcOrd="6" destOrd="0" presId="urn:microsoft.com/office/officeart/2005/8/layout/target1"/>
    <dgm:cxn modelId="{BC502589-2F82-854C-9DF4-620DFC8EB757}" type="presParOf" srcId="{B8C8792D-AF93-014E-B266-CD6ED2FA273E}" destId="{E1394F3F-7842-4A44-A859-6AF6ACDBE0DD}" srcOrd="7" destOrd="0" presId="urn:microsoft.com/office/officeart/2005/8/layout/target1"/>
    <dgm:cxn modelId="{8FEE9459-A36D-3845-87CB-C4BB999016B4}" type="presParOf" srcId="{B8C8792D-AF93-014E-B266-CD6ED2FA273E}" destId="{D9E4ED81-12C5-DC4E-BC27-0F69A85E930F}" srcOrd="8" destOrd="0" presId="urn:microsoft.com/office/officeart/2005/8/layout/target1"/>
    <dgm:cxn modelId="{F5AF4ABB-983C-484B-BF03-C48F2C2913BA}" type="presParOf" srcId="{B8C8792D-AF93-014E-B266-CD6ED2FA273E}" destId="{1C24265D-95ED-1B41-9A75-D944F852F049}" srcOrd="9" destOrd="0" presId="urn:microsoft.com/office/officeart/2005/8/layout/target1"/>
    <dgm:cxn modelId="{059C150E-22B8-FB4A-BEC3-D9B1E4841FC4}" type="presParOf" srcId="{B8C8792D-AF93-014E-B266-CD6ED2FA273E}" destId="{88185316-A6AB-2B4E-AC75-899B9B8C7D28}" srcOrd="10" destOrd="0" presId="urn:microsoft.com/office/officeart/2005/8/layout/target1"/>
    <dgm:cxn modelId="{4662F0A5-D09A-8648-9B05-6764B6A4F843}" type="presParOf" srcId="{B8C8792D-AF93-014E-B266-CD6ED2FA273E}" destId="{DEB78A2A-5494-054F-97FC-C98DC2E960FA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0E82EF-468D-4190-B064-35F3F5ADB41C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E851A95-671F-42F3-9B1C-E92F7D120705}">
      <dgm:prSet/>
      <dgm:spPr/>
      <dgm:t>
        <a:bodyPr/>
        <a:lstStyle/>
        <a:p>
          <a:r>
            <a:rPr lang="da-DK" dirty="0"/>
            <a:t>Stress rammer individuelt, men kan løses i fællesskab  </a:t>
          </a:r>
          <a:endParaRPr lang="en-US" dirty="0"/>
        </a:p>
      </dgm:t>
    </dgm:pt>
    <dgm:pt modelId="{33E54B21-472B-4E7C-A7A7-E6B0C8F971A7}" type="parTrans" cxnId="{F4D7B6E9-9711-4DE7-8906-C5F1AC8CB780}">
      <dgm:prSet/>
      <dgm:spPr/>
      <dgm:t>
        <a:bodyPr/>
        <a:lstStyle/>
        <a:p>
          <a:endParaRPr lang="en-US"/>
        </a:p>
      </dgm:t>
    </dgm:pt>
    <dgm:pt modelId="{97537826-115C-4D2E-93CA-14C2838907DD}" type="sibTrans" cxnId="{F4D7B6E9-9711-4DE7-8906-C5F1AC8CB780}">
      <dgm:prSet/>
      <dgm:spPr/>
      <dgm:t>
        <a:bodyPr/>
        <a:lstStyle/>
        <a:p>
          <a:endParaRPr lang="en-US"/>
        </a:p>
      </dgm:t>
    </dgm:pt>
    <dgm:pt modelId="{3CAD00F7-816D-4531-AA4A-F32A63B93F90}">
      <dgm:prSet/>
      <dgm:spPr/>
      <dgm:t>
        <a:bodyPr/>
        <a:lstStyle/>
        <a:p>
          <a:r>
            <a:rPr lang="da-DK" dirty="0"/>
            <a:t> Stress kan forebygges og undgås – særligt den alvorlige stress har store konsekvenser og omkostninger for både medarbejder og organisation</a:t>
          </a:r>
          <a:endParaRPr lang="en-US" dirty="0"/>
        </a:p>
      </dgm:t>
    </dgm:pt>
    <dgm:pt modelId="{346628D5-6671-40E4-8173-250ACA64C431}" type="parTrans" cxnId="{648307E1-AF42-4347-A327-44C7C2607396}">
      <dgm:prSet/>
      <dgm:spPr/>
      <dgm:t>
        <a:bodyPr/>
        <a:lstStyle/>
        <a:p>
          <a:endParaRPr lang="en-US"/>
        </a:p>
      </dgm:t>
    </dgm:pt>
    <dgm:pt modelId="{951FD9BE-FDC7-4A59-AB99-2B56B1EB9324}" type="sibTrans" cxnId="{648307E1-AF42-4347-A327-44C7C2607396}">
      <dgm:prSet/>
      <dgm:spPr/>
      <dgm:t>
        <a:bodyPr/>
        <a:lstStyle/>
        <a:p>
          <a:endParaRPr lang="en-US"/>
        </a:p>
      </dgm:t>
    </dgm:pt>
    <dgm:pt modelId="{81A52275-1F22-4F7A-A659-F038975E0F36}">
      <dgm:prSet/>
      <dgm:spPr/>
      <dgm:t>
        <a:bodyPr/>
        <a:lstStyle/>
        <a:p>
          <a:r>
            <a:rPr lang="da-DK" dirty="0"/>
            <a:t>Tætte kolleger har gode muligheder for at være med til at opdage en begyndende stress</a:t>
          </a:r>
          <a:endParaRPr lang="en-US" dirty="0"/>
        </a:p>
      </dgm:t>
    </dgm:pt>
    <dgm:pt modelId="{C8366A16-FEB2-45C5-B781-19F9A3B23B25}" type="parTrans" cxnId="{27695A37-4021-461B-A36A-2E38062845C6}">
      <dgm:prSet/>
      <dgm:spPr/>
      <dgm:t>
        <a:bodyPr/>
        <a:lstStyle/>
        <a:p>
          <a:endParaRPr lang="en-US"/>
        </a:p>
      </dgm:t>
    </dgm:pt>
    <dgm:pt modelId="{97D0A999-A636-40B2-8139-EEBCEC64E237}" type="sibTrans" cxnId="{27695A37-4021-461B-A36A-2E38062845C6}">
      <dgm:prSet/>
      <dgm:spPr/>
      <dgm:t>
        <a:bodyPr/>
        <a:lstStyle/>
        <a:p>
          <a:endParaRPr lang="en-US"/>
        </a:p>
      </dgm:t>
    </dgm:pt>
    <dgm:pt modelId="{31DDD959-6697-7F44-8A19-18982F274D2C}" type="pres">
      <dgm:prSet presAssocID="{D00E82EF-468D-4190-B064-35F3F5ADB41C}" presName="vert0" presStyleCnt="0">
        <dgm:presLayoutVars>
          <dgm:dir/>
          <dgm:animOne val="branch"/>
          <dgm:animLvl val="lvl"/>
        </dgm:presLayoutVars>
      </dgm:prSet>
      <dgm:spPr/>
    </dgm:pt>
    <dgm:pt modelId="{B29E9572-D5E2-074A-B403-DFF1AA6000E7}" type="pres">
      <dgm:prSet presAssocID="{4E851A95-671F-42F3-9B1C-E92F7D120705}" presName="thickLine" presStyleLbl="alignNode1" presStyleIdx="0" presStyleCnt="3"/>
      <dgm:spPr/>
    </dgm:pt>
    <dgm:pt modelId="{FA4AD49C-3B9F-A247-A4D6-95B7B1AA5538}" type="pres">
      <dgm:prSet presAssocID="{4E851A95-671F-42F3-9B1C-E92F7D120705}" presName="horz1" presStyleCnt="0"/>
      <dgm:spPr/>
    </dgm:pt>
    <dgm:pt modelId="{04DA2865-DE9C-674B-A19E-DFBAE34094DB}" type="pres">
      <dgm:prSet presAssocID="{4E851A95-671F-42F3-9B1C-E92F7D120705}" presName="tx1" presStyleLbl="revTx" presStyleIdx="0" presStyleCnt="3"/>
      <dgm:spPr/>
    </dgm:pt>
    <dgm:pt modelId="{E9E53F96-4BB1-6B42-B244-E2F16A4023CF}" type="pres">
      <dgm:prSet presAssocID="{4E851A95-671F-42F3-9B1C-E92F7D120705}" presName="vert1" presStyleCnt="0"/>
      <dgm:spPr/>
    </dgm:pt>
    <dgm:pt modelId="{9801FF44-AA5E-6E48-9A00-8123AC644E0C}" type="pres">
      <dgm:prSet presAssocID="{3CAD00F7-816D-4531-AA4A-F32A63B93F90}" presName="thickLine" presStyleLbl="alignNode1" presStyleIdx="1" presStyleCnt="3"/>
      <dgm:spPr/>
    </dgm:pt>
    <dgm:pt modelId="{25F9AB71-C891-DD40-8435-182DEB375CF2}" type="pres">
      <dgm:prSet presAssocID="{3CAD00F7-816D-4531-AA4A-F32A63B93F90}" presName="horz1" presStyleCnt="0"/>
      <dgm:spPr/>
    </dgm:pt>
    <dgm:pt modelId="{4ADC668E-7EC1-0F40-9A3F-A3346AB80C08}" type="pres">
      <dgm:prSet presAssocID="{3CAD00F7-816D-4531-AA4A-F32A63B93F90}" presName="tx1" presStyleLbl="revTx" presStyleIdx="1" presStyleCnt="3"/>
      <dgm:spPr/>
    </dgm:pt>
    <dgm:pt modelId="{188A17D2-2CC0-F84C-9A02-A552F27AF1AC}" type="pres">
      <dgm:prSet presAssocID="{3CAD00F7-816D-4531-AA4A-F32A63B93F90}" presName="vert1" presStyleCnt="0"/>
      <dgm:spPr/>
    </dgm:pt>
    <dgm:pt modelId="{A29F4B9D-2AE0-804B-B6F9-B77F5EB6ADF9}" type="pres">
      <dgm:prSet presAssocID="{81A52275-1F22-4F7A-A659-F038975E0F36}" presName="thickLine" presStyleLbl="alignNode1" presStyleIdx="2" presStyleCnt="3"/>
      <dgm:spPr/>
    </dgm:pt>
    <dgm:pt modelId="{8E2E9753-4D95-6C4E-A334-61EBCB7102EE}" type="pres">
      <dgm:prSet presAssocID="{81A52275-1F22-4F7A-A659-F038975E0F36}" presName="horz1" presStyleCnt="0"/>
      <dgm:spPr/>
    </dgm:pt>
    <dgm:pt modelId="{8524E85A-5DC4-CD4F-88CF-8F7CA2DB3271}" type="pres">
      <dgm:prSet presAssocID="{81A52275-1F22-4F7A-A659-F038975E0F36}" presName="tx1" presStyleLbl="revTx" presStyleIdx="2" presStyleCnt="3"/>
      <dgm:spPr/>
    </dgm:pt>
    <dgm:pt modelId="{5E042605-B1B2-2647-BF9E-BDE999C255E7}" type="pres">
      <dgm:prSet presAssocID="{81A52275-1F22-4F7A-A659-F038975E0F36}" presName="vert1" presStyleCnt="0"/>
      <dgm:spPr/>
    </dgm:pt>
  </dgm:ptLst>
  <dgm:cxnLst>
    <dgm:cxn modelId="{60A69915-C70C-AA48-B064-D5CF2707C005}" type="presOf" srcId="{4E851A95-671F-42F3-9B1C-E92F7D120705}" destId="{04DA2865-DE9C-674B-A19E-DFBAE34094DB}" srcOrd="0" destOrd="0" presId="urn:microsoft.com/office/officeart/2008/layout/LinedList"/>
    <dgm:cxn modelId="{27695A37-4021-461B-A36A-2E38062845C6}" srcId="{D00E82EF-468D-4190-B064-35F3F5ADB41C}" destId="{81A52275-1F22-4F7A-A659-F038975E0F36}" srcOrd="2" destOrd="0" parTransId="{C8366A16-FEB2-45C5-B781-19F9A3B23B25}" sibTransId="{97D0A999-A636-40B2-8139-EEBCEC64E237}"/>
    <dgm:cxn modelId="{065B5850-6518-B44D-81A7-8713DE4A57DF}" type="presOf" srcId="{81A52275-1F22-4F7A-A659-F038975E0F36}" destId="{8524E85A-5DC4-CD4F-88CF-8F7CA2DB3271}" srcOrd="0" destOrd="0" presId="urn:microsoft.com/office/officeart/2008/layout/LinedList"/>
    <dgm:cxn modelId="{5A664961-02E8-A94B-A505-045A884A38AA}" type="presOf" srcId="{3CAD00F7-816D-4531-AA4A-F32A63B93F90}" destId="{4ADC668E-7EC1-0F40-9A3F-A3346AB80C08}" srcOrd="0" destOrd="0" presId="urn:microsoft.com/office/officeart/2008/layout/LinedList"/>
    <dgm:cxn modelId="{26829089-B802-3541-863C-EC7FED63C5E8}" type="presOf" srcId="{D00E82EF-468D-4190-B064-35F3F5ADB41C}" destId="{31DDD959-6697-7F44-8A19-18982F274D2C}" srcOrd="0" destOrd="0" presId="urn:microsoft.com/office/officeart/2008/layout/LinedList"/>
    <dgm:cxn modelId="{648307E1-AF42-4347-A327-44C7C2607396}" srcId="{D00E82EF-468D-4190-B064-35F3F5ADB41C}" destId="{3CAD00F7-816D-4531-AA4A-F32A63B93F90}" srcOrd="1" destOrd="0" parTransId="{346628D5-6671-40E4-8173-250ACA64C431}" sibTransId="{951FD9BE-FDC7-4A59-AB99-2B56B1EB9324}"/>
    <dgm:cxn modelId="{F4D7B6E9-9711-4DE7-8906-C5F1AC8CB780}" srcId="{D00E82EF-468D-4190-B064-35F3F5ADB41C}" destId="{4E851A95-671F-42F3-9B1C-E92F7D120705}" srcOrd="0" destOrd="0" parTransId="{33E54B21-472B-4E7C-A7A7-E6B0C8F971A7}" sibTransId="{97537826-115C-4D2E-93CA-14C2838907DD}"/>
    <dgm:cxn modelId="{A9CD4337-8653-7241-967F-193DBAF0B777}" type="presParOf" srcId="{31DDD959-6697-7F44-8A19-18982F274D2C}" destId="{B29E9572-D5E2-074A-B403-DFF1AA6000E7}" srcOrd="0" destOrd="0" presId="urn:microsoft.com/office/officeart/2008/layout/LinedList"/>
    <dgm:cxn modelId="{7101A03A-279A-9641-942C-9B5F5A695CD2}" type="presParOf" srcId="{31DDD959-6697-7F44-8A19-18982F274D2C}" destId="{FA4AD49C-3B9F-A247-A4D6-95B7B1AA5538}" srcOrd="1" destOrd="0" presId="urn:microsoft.com/office/officeart/2008/layout/LinedList"/>
    <dgm:cxn modelId="{81585E51-39FB-8942-B7F7-7534DE3C1D23}" type="presParOf" srcId="{FA4AD49C-3B9F-A247-A4D6-95B7B1AA5538}" destId="{04DA2865-DE9C-674B-A19E-DFBAE34094DB}" srcOrd="0" destOrd="0" presId="urn:microsoft.com/office/officeart/2008/layout/LinedList"/>
    <dgm:cxn modelId="{9255A6E2-F923-A04F-856F-8CECAEC44262}" type="presParOf" srcId="{FA4AD49C-3B9F-A247-A4D6-95B7B1AA5538}" destId="{E9E53F96-4BB1-6B42-B244-E2F16A4023CF}" srcOrd="1" destOrd="0" presId="urn:microsoft.com/office/officeart/2008/layout/LinedList"/>
    <dgm:cxn modelId="{B2CCCD34-155C-0748-940D-066A751EAE4A}" type="presParOf" srcId="{31DDD959-6697-7F44-8A19-18982F274D2C}" destId="{9801FF44-AA5E-6E48-9A00-8123AC644E0C}" srcOrd="2" destOrd="0" presId="urn:microsoft.com/office/officeart/2008/layout/LinedList"/>
    <dgm:cxn modelId="{21452F01-5254-A84D-9120-B9A435CC16F1}" type="presParOf" srcId="{31DDD959-6697-7F44-8A19-18982F274D2C}" destId="{25F9AB71-C891-DD40-8435-182DEB375CF2}" srcOrd="3" destOrd="0" presId="urn:microsoft.com/office/officeart/2008/layout/LinedList"/>
    <dgm:cxn modelId="{0FF2B0CF-1258-0940-B07B-37C567FE9C0C}" type="presParOf" srcId="{25F9AB71-C891-DD40-8435-182DEB375CF2}" destId="{4ADC668E-7EC1-0F40-9A3F-A3346AB80C08}" srcOrd="0" destOrd="0" presId="urn:microsoft.com/office/officeart/2008/layout/LinedList"/>
    <dgm:cxn modelId="{D782B962-CECF-BA46-9327-1A4055C0802B}" type="presParOf" srcId="{25F9AB71-C891-DD40-8435-182DEB375CF2}" destId="{188A17D2-2CC0-F84C-9A02-A552F27AF1AC}" srcOrd="1" destOrd="0" presId="urn:microsoft.com/office/officeart/2008/layout/LinedList"/>
    <dgm:cxn modelId="{E9CA702B-0470-C249-A2E9-9EDB120F3699}" type="presParOf" srcId="{31DDD959-6697-7F44-8A19-18982F274D2C}" destId="{A29F4B9D-2AE0-804B-B6F9-B77F5EB6ADF9}" srcOrd="4" destOrd="0" presId="urn:microsoft.com/office/officeart/2008/layout/LinedList"/>
    <dgm:cxn modelId="{209F2B87-A9A9-D14D-B8CD-BFC355FB4F43}" type="presParOf" srcId="{31DDD959-6697-7F44-8A19-18982F274D2C}" destId="{8E2E9753-4D95-6C4E-A334-61EBCB7102EE}" srcOrd="5" destOrd="0" presId="urn:microsoft.com/office/officeart/2008/layout/LinedList"/>
    <dgm:cxn modelId="{88E7BDDB-A764-4341-909A-B455342FAFE9}" type="presParOf" srcId="{8E2E9753-4D95-6C4E-A334-61EBCB7102EE}" destId="{8524E85A-5DC4-CD4F-88CF-8F7CA2DB3271}" srcOrd="0" destOrd="0" presId="urn:microsoft.com/office/officeart/2008/layout/LinedList"/>
    <dgm:cxn modelId="{9A65CB25-78A8-C943-B87B-39953014F0B5}" type="presParOf" srcId="{8E2E9753-4D95-6C4E-A334-61EBCB7102EE}" destId="{5E042605-B1B2-2647-BF9E-BDE999C255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4ED81-12C5-DC4E-BC27-0F69A85E930F}">
      <dsp:nvSpPr>
        <dsp:cNvPr id="0" name=""/>
        <dsp:cNvSpPr/>
      </dsp:nvSpPr>
      <dsp:spPr>
        <a:xfrm>
          <a:off x="1392128" y="967148"/>
          <a:ext cx="2901445" cy="2901445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B0E93-7F9A-424C-82F3-4A7658A8DBA5}">
      <dsp:nvSpPr>
        <dsp:cNvPr id="0" name=""/>
        <dsp:cNvSpPr/>
      </dsp:nvSpPr>
      <dsp:spPr>
        <a:xfrm>
          <a:off x="1972417" y="1547437"/>
          <a:ext cx="1740867" cy="1740867"/>
        </a:xfrm>
        <a:prstGeom prst="ellipse">
          <a:avLst/>
        </a:prstGeom>
        <a:solidFill>
          <a:srgbClr val="FFE1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01683-2638-FF40-B243-780CC4BE486E}">
      <dsp:nvSpPr>
        <dsp:cNvPr id="0" name=""/>
        <dsp:cNvSpPr/>
      </dsp:nvSpPr>
      <dsp:spPr>
        <a:xfrm>
          <a:off x="2552706" y="2127726"/>
          <a:ext cx="580289" cy="580289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030DA-D72E-E84E-8DB3-99B9CFD84183}">
      <dsp:nvSpPr>
        <dsp:cNvPr id="0" name=""/>
        <dsp:cNvSpPr/>
      </dsp:nvSpPr>
      <dsp:spPr>
        <a:xfrm>
          <a:off x="4777148" y="0"/>
          <a:ext cx="1450722" cy="846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Kontrol</a:t>
          </a:r>
        </a:p>
      </dsp:txBody>
      <dsp:txXfrm>
        <a:off x="4777148" y="0"/>
        <a:ext cx="1450722" cy="846254"/>
      </dsp:txXfrm>
    </dsp:sp>
    <dsp:sp modelId="{CC28A1B0-93A5-D841-BF89-8CBD4DA195A9}">
      <dsp:nvSpPr>
        <dsp:cNvPr id="0" name=""/>
        <dsp:cNvSpPr/>
      </dsp:nvSpPr>
      <dsp:spPr>
        <a:xfrm>
          <a:off x="4414467" y="423127"/>
          <a:ext cx="362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AB76D-B759-294B-8756-0ADAC43BBDBE}">
      <dsp:nvSpPr>
        <dsp:cNvPr id="0" name=""/>
        <dsp:cNvSpPr/>
      </dsp:nvSpPr>
      <dsp:spPr>
        <a:xfrm rot="5400000">
          <a:off x="2630803" y="635658"/>
          <a:ext cx="1994260" cy="15701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3DA4B-878A-C44E-B5A5-F6D85C3AE532}">
      <dsp:nvSpPr>
        <dsp:cNvPr id="0" name=""/>
        <dsp:cNvSpPr/>
      </dsp:nvSpPr>
      <dsp:spPr>
        <a:xfrm>
          <a:off x="4777148" y="846254"/>
          <a:ext cx="1450722" cy="846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Indflydelse</a:t>
          </a:r>
        </a:p>
      </dsp:txBody>
      <dsp:txXfrm>
        <a:off x="4777148" y="846254"/>
        <a:ext cx="1450722" cy="846254"/>
      </dsp:txXfrm>
    </dsp:sp>
    <dsp:sp modelId="{59AEA238-ACCD-6D45-AAA6-A1B2613E6269}">
      <dsp:nvSpPr>
        <dsp:cNvPr id="0" name=""/>
        <dsp:cNvSpPr/>
      </dsp:nvSpPr>
      <dsp:spPr>
        <a:xfrm>
          <a:off x="4414467" y="1269382"/>
          <a:ext cx="362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94F3F-7842-4A44-A859-6AF6ACDBE0DD}">
      <dsp:nvSpPr>
        <dsp:cNvPr id="0" name=""/>
        <dsp:cNvSpPr/>
      </dsp:nvSpPr>
      <dsp:spPr>
        <a:xfrm rot="5400000">
          <a:off x="3058863" y="1468711"/>
          <a:ext cx="1554014" cy="115429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4265D-95ED-1B41-9A75-D944F852F049}">
      <dsp:nvSpPr>
        <dsp:cNvPr id="0" name=""/>
        <dsp:cNvSpPr/>
      </dsp:nvSpPr>
      <dsp:spPr>
        <a:xfrm>
          <a:off x="4777148" y="1692509"/>
          <a:ext cx="1450722" cy="846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Vilkår</a:t>
          </a:r>
        </a:p>
      </dsp:txBody>
      <dsp:txXfrm>
        <a:off x="4777148" y="1692509"/>
        <a:ext cx="1450722" cy="846254"/>
      </dsp:txXfrm>
    </dsp:sp>
    <dsp:sp modelId="{88185316-A6AB-2B4E-AC75-899B9B8C7D28}">
      <dsp:nvSpPr>
        <dsp:cNvPr id="0" name=""/>
        <dsp:cNvSpPr/>
      </dsp:nvSpPr>
      <dsp:spPr>
        <a:xfrm>
          <a:off x="4414467" y="2115637"/>
          <a:ext cx="362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78A2A-5494-054F-97FC-C98DC2E960FA}">
      <dsp:nvSpPr>
        <dsp:cNvPr id="0" name=""/>
        <dsp:cNvSpPr/>
      </dsp:nvSpPr>
      <dsp:spPr>
        <a:xfrm rot="5400000">
          <a:off x="3487455" y="2301088"/>
          <a:ext cx="1110286" cy="73841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E9572-D5E2-074A-B403-DFF1AA6000E7}">
      <dsp:nvSpPr>
        <dsp:cNvPr id="0" name=""/>
        <dsp:cNvSpPr/>
      </dsp:nvSpPr>
      <dsp:spPr>
        <a:xfrm>
          <a:off x="0" y="1820"/>
          <a:ext cx="600211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DA2865-DE9C-674B-A19E-DFBAE34094DB}">
      <dsp:nvSpPr>
        <dsp:cNvPr id="0" name=""/>
        <dsp:cNvSpPr/>
      </dsp:nvSpPr>
      <dsp:spPr>
        <a:xfrm>
          <a:off x="0" y="1820"/>
          <a:ext cx="6002110" cy="1241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 dirty="0"/>
            <a:t>Stress rammer individuelt, men kan løses i fællesskab  </a:t>
          </a:r>
          <a:endParaRPr lang="en-US" sz="2100" kern="1200" dirty="0"/>
        </a:p>
      </dsp:txBody>
      <dsp:txXfrm>
        <a:off x="0" y="1820"/>
        <a:ext cx="6002110" cy="1241797"/>
      </dsp:txXfrm>
    </dsp:sp>
    <dsp:sp modelId="{9801FF44-AA5E-6E48-9A00-8123AC644E0C}">
      <dsp:nvSpPr>
        <dsp:cNvPr id="0" name=""/>
        <dsp:cNvSpPr/>
      </dsp:nvSpPr>
      <dsp:spPr>
        <a:xfrm>
          <a:off x="0" y="1243618"/>
          <a:ext cx="600211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DC668E-7EC1-0F40-9A3F-A3346AB80C08}">
      <dsp:nvSpPr>
        <dsp:cNvPr id="0" name=""/>
        <dsp:cNvSpPr/>
      </dsp:nvSpPr>
      <dsp:spPr>
        <a:xfrm>
          <a:off x="0" y="1243618"/>
          <a:ext cx="6002110" cy="1241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 dirty="0"/>
            <a:t> Stress kan forebygges og undgås – særligt den alvorlige stress har store konsekvenser og omkostninger for både medarbejder og organisation</a:t>
          </a:r>
          <a:endParaRPr lang="en-US" sz="2100" kern="1200" dirty="0"/>
        </a:p>
      </dsp:txBody>
      <dsp:txXfrm>
        <a:off x="0" y="1243618"/>
        <a:ext cx="6002110" cy="1241797"/>
      </dsp:txXfrm>
    </dsp:sp>
    <dsp:sp modelId="{A29F4B9D-2AE0-804B-B6F9-B77F5EB6ADF9}">
      <dsp:nvSpPr>
        <dsp:cNvPr id="0" name=""/>
        <dsp:cNvSpPr/>
      </dsp:nvSpPr>
      <dsp:spPr>
        <a:xfrm>
          <a:off x="0" y="2485415"/>
          <a:ext cx="600211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24E85A-5DC4-CD4F-88CF-8F7CA2DB3271}">
      <dsp:nvSpPr>
        <dsp:cNvPr id="0" name=""/>
        <dsp:cNvSpPr/>
      </dsp:nvSpPr>
      <dsp:spPr>
        <a:xfrm>
          <a:off x="0" y="2485415"/>
          <a:ext cx="6002110" cy="1241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 dirty="0"/>
            <a:t>Tætte kolleger har gode muligheder for at være med til at opdage en begyndende stress</a:t>
          </a:r>
          <a:endParaRPr lang="en-US" sz="2100" kern="1200" dirty="0"/>
        </a:p>
      </dsp:txBody>
      <dsp:txXfrm>
        <a:off x="0" y="2485415"/>
        <a:ext cx="6002110" cy="1241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99E38-FA5B-CB4B-BB83-3341A8CDFAA3}" type="datetimeFigureOut">
              <a:rPr lang="da-DK" smtClean="0"/>
              <a:t>24.04.2024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B9E3E-6B9F-3140-B78A-E630986AD7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574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9662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9196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Jhygfjgjg</a:t>
            </a:r>
            <a:r>
              <a:rPr lang="da-DK" dirty="0"/>
              <a:t> </a:t>
            </a:r>
            <a:r>
              <a:rPr lang="da-DK" dirty="0" err="1"/>
              <a:t>jhfjfg</a:t>
            </a:r>
            <a:r>
              <a:rPr lang="da-DK" dirty="0"/>
              <a:t> </a:t>
            </a:r>
            <a:r>
              <a:rPr lang="da-DK" dirty="0" err="1"/>
              <a:t>kjgkjgjkh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5604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2806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200" b="1" dirty="0"/>
              <a:t>Moderne arbejdsliv og umoderne mennesker? </a:t>
            </a:r>
            <a:br>
              <a:rPr lang="da-DK" sz="1200" dirty="0"/>
            </a:br>
            <a:r>
              <a:rPr lang="da-DK" sz="1200" dirty="0"/>
              <a:t>• Der stilles større krav</a:t>
            </a:r>
            <a:br>
              <a:rPr lang="da-DK" sz="1200" dirty="0"/>
            </a:br>
            <a:r>
              <a:rPr lang="da-DK" sz="1200" dirty="0"/>
              <a:t> • Produktivitet og effektivitet stiger. Forventninger til performance og succes stiger</a:t>
            </a:r>
            <a:br>
              <a:rPr lang="da-DK" sz="1200" dirty="0"/>
            </a:br>
            <a:r>
              <a:rPr lang="da-DK" sz="1200" dirty="0"/>
              <a:t> Udvikling og forandring stiger – både for individer og organisationer</a:t>
            </a:r>
            <a:br>
              <a:rPr lang="da-DK" sz="1200" dirty="0"/>
            </a:br>
            <a:br>
              <a:rPr lang="da-DK" sz="1200" dirty="0"/>
            </a:br>
            <a:r>
              <a:rPr lang="da-DK" sz="1200" dirty="0"/>
              <a:t> </a:t>
            </a:r>
            <a:r>
              <a:rPr lang="da-DK" sz="1200" b="1" dirty="0"/>
              <a:t>Identifikation med jobbet</a:t>
            </a:r>
            <a:br>
              <a:rPr lang="da-DK" sz="1200" dirty="0"/>
            </a:br>
            <a:r>
              <a:rPr lang="da-DK" sz="1200" dirty="0"/>
              <a:t> • Du er dit arbejde. Frihed til at administrere opgaver, men begrænset indflydelse på antal opgaver og ressourcer til rådighed. </a:t>
            </a:r>
            <a:br>
              <a:rPr lang="da-DK" sz="1200" dirty="0"/>
            </a:br>
            <a:r>
              <a:rPr lang="da-DK" sz="1200" dirty="0"/>
              <a:t>Fejl og manglende succes bliver personligt </a:t>
            </a:r>
          </a:p>
          <a:p>
            <a:pPr algn="l">
              <a:buFont typeface="+mj-lt"/>
              <a:buAutoNum type="arabicPeriod"/>
            </a:pPr>
            <a:r>
              <a:rPr lang="da-DK" b="1" i="0" dirty="0" err="1">
                <a:solidFill>
                  <a:srgbClr val="0D0D0D"/>
                </a:solidFill>
                <a:effectLst/>
                <a:latin typeface="Söhne"/>
              </a:rPr>
              <a:t>Forbrændelse</a:t>
            </a:r>
            <a:r>
              <a:rPr lang="da-DK" b="1" i="0" dirty="0">
                <a:solidFill>
                  <a:srgbClr val="0D0D0D"/>
                </a:solidFill>
                <a:effectLst/>
                <a:latin typeface="Söhne"/>
              </a:rPr>
              <a:t>:</a:t>
            </a:r>
            <a:r>
              <a:rPr lang="da-DK" b="0" i="0" dirty="0">
                <a:solidFill>
                  <a:srgbClr val="0D0D0D"/>
                </a:solidFill>
                <a:effectLst/>
                <a:latin typeface="Söhne"/>
              </a:rPr>
              <a:t> Når ens identitet er stærkt knyttet til ens arbejde, kan det føre til overbelastning og udbrændthed, da man har svært ved at trække sig tilbage fra arbejdet og finde balance i livet.</a:t>
            </a:r>
          </a:p>
          <a:p>
            <a:pPr algn="l">
              <a:buFont typeface="+mj-lt"/>
              <a:buAutoNum type="arabicPeriod"/>
            </a:pPr>
            <a:r>
              <a:rPr lang="da-DK" b="1" i="0" dirty="0">
                <a:solidFill>
                  <a:srgbClr val="0D0D0D"/>
                </a:solidFill>
                <a:effectLst/>
                <a:latin typeface="Söhne"/>
              </a:rPr>
              <a:t>Manglende adskillelse mellem arbejde og privatliv:</a:t>
            </a:r>
            <a:r>
              <a:rPr lang="da-DK" b="0" i="0" dirty="0">
                <a:solidFill>
                  <a:srgbClr val="0D0D0D"/>
                </a:solidFill>
                <a:effectLst/>
                <a:latin typeface="Söhne"/>
              </a:rPr>
              <a:t> Identifikation med arbejdet kan gøre det svært at skabe sunde grænser mellem arbejds- og privatliv, hvilket kan resultere i konstant stress og manglende evne til at slappe af uden for arbejdsområdet.</a:t>
            </a:r>
          </a:p>
          <a:p>
            <a:pPr algn="l">
              <a:buFont typeface="+mj-lt"/>
              <a:buAutoNum type="arabicPeriod"/>
            </a:pPr>
            <a:r>
              <a:rPr lang="da-DK" b="1" i="0" dirty="0">
                <a:solidFill>
                  <a:srgbClr val="0D0D0D"/>
                </a:solidFill>
                <a:effectLst/>
                <a:latin typeface="Söhne"/>
              </a:rPr>
              <a:t>Reduceret selvværd:</a:t>
            </a:r>
            <a:r>
              <a:rPr lang="da-DK" b="0" i="0" dirty="0">
                <a:solidFill>
                  <a:srgbClr val="0D0D0D"/>
                </a:solidFill>
                <a:effectLst/>
                <a:latin typeface="Söhne"/>
              </a:rPr>
              <a:t> Hvis ens arbejde bliver ens primære kilde til selvværd og anerkendelse, kan det føre til en følelse af utilstrækkelighed, hvis man ikke opnår forventet succes eller anerkendelse på arbejdspladsen.</a:t>
            </a:r>
          </a:p>
          <a:p>
            <a:pPr algn="l">
              <a:buFont typeface="+mj-lt"/>
              <a:buAutoNum type="arabicPeriod"/>
            </a:pPr>
            <a:r>
              <a:rPr lang="da-DK" b="1" i="0" dirty="0">
                <a:solidFill>
                  <a:srgbClr val="0D0D0D"/>
                </a:solidFill>
                <a:effectLst/>
                <a:latin typeface="Söhne"/>
              </a:rPr>
              <a:t>Tab af identitet uden for arbejdet:</a:t>
            </a:r>
            <a:r>
              <a:rPr lang="da-DK" b="0" i="0" dirty="0">
                <a:solidFill>
                  <a:srgbClr val="0D0D0D"/>
                </a:solidFill>
                <a:effectLst/>
                <a:latin typeface="Söhne"/>
              </a:rPr>
              <a:t> Identifikation med arbejdet kan føre til, at man mister kontakten med andre aspekter af ens identitet, såsom interesser, relationer og personlige værdier.</a:t>
            </a:r>
          </a:p>
          <a:p>
            <a:pPr algn="l">
              <a:buFont typeface="+mj-lt"/>
              <a:buAutoNum type="arabicPeriod"/>
            </a:pPr>
            <a:r>
              <a:rPr lang="da-DK" b="1" i="0" dirty="0">
                <a:solidFill>
                  <a:srgbClr val="0D0D0D"/>
                </a:solidFill>
                <a:effectLst/>
                <a:latin typeface="Söhne"/>
              </a:rPr>
              <a:t>Begrænset fleksibilitet:</a:t>
            </a:r>
            <a:r>
              <a:rPr lang="da-DK" b="0" i="0" dirty="0">
                <a:solidFill>
                  <a:srgbClr val="0D0D0D"/>
                </a:solidFill>
                <a:effectLst/>
                <a:latin typeface="Söhne"/>
              </a:rPr>
              <a:t> Hvis man identificerer sig for meget med ens nuværende arbejde, kan det gøre det vanskeligt at tilpasse sig forandringer, såsom </a:t>
            </a:r>
            <a:r>
              <a:rPr lang="da-DK" b="0" i="0" dirty="0" err="1">
                <a:solidFill>
                  <a:srgbClr val="0D0D0D"/>
                </a:solidFill>
                <a:effectLst/>
                <a:latin typeface="Söhne"/>
              </a:rPr>
              <a:t>jobskift</a:t>
            </a:r>
            <a:r>
              <a:rPr lang="da-DK" b="0" i="0" dirty="0">
                <a:solidFill>
                  <a:srgbClr val="0D0D0D"/>
                </a:solidFill>
                <a:effectLst/>
                <a:latin typeface="Söhne"/>
              </a:rPr>
              <a:t> eller karriereomlægninger, da det kan true ens opfattelse af selv og ens værd.</a:t>
            </a:r>
          </a:p>
          <a:p>
            <a:pPr marL="0" indent="0">
              <a:buNone/>
            </a:pPr>
            <a:endParaRPr lang="da-DK" sz="1200" dirty="0"/>
          </a:p>
          <a:p>
            <a:pPr marL="0" indent="0">
              <a:buNone/>
            </a:pPr>
            <a:r>
              <a:rPr lang="da-DK" sz="1200" b="1" dirty="0"/>
              <a:t>Online 24/7 </a:t>
            </a:r>
            <a:br>
              <a:rPr lang="da-DK" sz="1200" dirty="0"/>
            </a:br>
            <a:br>
              <a:rPr lang="da-DK" sz="1200" dirty="0"/>
            </a:br>
            <a:r>
              <a:rPr lang="da-DK" sz="1200" b="1" dirty="0"/>
              <a:t>Team og projektarbejde stiger</a:t>
            </a:r>
            <a:br>
              <a:rPr lang="da-DK" sz="1200" dirty="0"/>
            </a:br>
            <a:r>
              <a:rPr lang="da-DK" sz="1200" dirty="0"/>
              <a:t> • Forventninger til samarbejde og (team)ledelse - stigning i samarbejdsproblemer og konflikter</a:t>
            </a:r>
            <a:br>
              <a:rPr lang="da-DK" sz="1200" dirty="0"/>
            </a:br>
            <a:r>
              <a:rPr lang="da-DK" sz="1200" dirty="0"/>
              <a:t> • Vi har generelt mere fokus på stress – problemet er ikke nødvendigvis nyt eller stigende…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8922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0679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8501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4391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6672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719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779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3330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168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3355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8619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5492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31773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226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0244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9290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1168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112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3964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1587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8603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1062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1041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3430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9287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3071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5687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9E3E-6B9F-3140-B78A-E630986AD7F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867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5A43C-B303-044E-B7B1-EDBA5A0AC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7ABE3B4-D809-9846-8281-6715D28A9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4E934E-14B3-FC40-A489-8B0FD7B37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011BCC8-B4AF-F64B-AF5D-909B456C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32A5707-C8FD-6149-843A-59259184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0987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3A757-EB57-1847-ACBC-455E47B5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8FBF3FB-DFAB-F94C-8531-10C9A51C1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5296F6-2DC1-D946-AA7E-E5DA8984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A5791D-97A0-1242-BB4E-C20CFF348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D07B8A-E404-D541-9BDB-E572DA92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662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C9C5E7D-70A8-F74A-AC94-29298377E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7EC9636-7A3C-974F-8184-7F0CCB869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7CED4A5-76BF-C24C-80A3-F5B9EFE85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E43B41A-4B4F-E34E-8039-B5CA383E4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2471A57-9F97-BB48-9C94-E528D6AB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87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381F1-4934-CB4E-B331-0B26C31C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5258B9-DE3A-364B-AF3A-843A97FCB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90B2C7A-E991-324A-B6A1-E77453CE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D4534A8-A6D8-DE46-ADF8-4431DEA71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2AD3901-D705-9A49-9DB6-6A38A938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573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B8A62-669F-6B4C-88B0-CBA696038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0F68178-48F8-914B-9FF9-0AAA63146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EA537F3-0D8B-5E42-ABE5-EBBBECEDD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F07E790-A398-594A-81A0-9311BC4C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6B1791-0CE1-4640-8AD6-60EF4E784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753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F6573E-952E-744C-8319-27A5974EC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91C3D59-3881-E746-857D-9EE82861BF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32C1BD5-C6A6-8643-919E-ABA60BD94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9B5AA6E-3D25-0C4B-B9AE-E7E17532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9F58362-360B-E64A-81D1-0C541F0FC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B325655-9C12-A647-894E-03369682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525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60462D-4EEF-6248-92BD-3A735066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A63B98B-8552-EC42-AF4C-4B1A1567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C8F3133-4E96-9243-A245-CB66CE3C1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37BE3DB-EF52-AB4E-987A-5285A3BCB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7F824EB-8C50-AF46-BFBE-0CD9992EC6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25A52D5-2D45-3348-B2AA-9F90B9F1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8B3DCF6-8415-FD4F-8CF0-D23BA13DC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E977101-8199-2049-B341-FC312132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617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85C5A-4864-644B-A761-31D856D1A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E52A4D2-F729-764F-A120-537435B7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349CF45-E383-6E4E-BB55-93C4C545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D1933C2-B1B9-3B45-BCBC-597CD308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136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94B1B36-C082-194F-9006-529CFFFD9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20BDCD8-DFD1-F344-B18D-81732ACD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48139E-0197-4647-B461-AE4EF47F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4077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5090F-CBF1-9142-890E-5B927B61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30232A-C516-AF40-B654-BC4C5B913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1610971-771F-C540-95C3-F84494223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73009A0-F41F-9740-93A1-30E5D54D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F3A0B0E-2F5A-254D-A001-DDA65F45D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00394DB-477F-9C4F-BE9B-9D4E329A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320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B1F81-BCE4-1740-9910-E53ABA21D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0BD28FB-B6BE-7447-A683-B4792111B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CFFA94-2F5F-D54A-BA76-3FE3BF2C9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B0877DF-981C-FB48-AB5D-3BE5E5A4E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1848675-4130-F54E-A204-1C3642E8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BEA8ECD-1DF0-9A46-8ADD-A392C316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690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70C5E43-BD24-4D43-B832-1C1D4209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3D2D5C4-9F28-C347-99D6-2B971768B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C745921-403F-9349-9ACA-5315707EC0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AF98C-69B3-254C-BDA2-B333F661DE22}" type="datetimeFigureOut">
              <a:rPr lang="da-DK" smtClean="0"/>
              <a:t>23.04.2024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BE405B3-D31F-6746-AFEE-2AC609243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1799B50-8435-4E48-A2EF-5DBEC366D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282F9-2B0A-4349-879B-43D66F96B1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427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tteskovgaard.dk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Billede 26" descr="Træbro med kirsebærblomst på begge sider">
            <a:extLst>
              <a:ext uri="{FF2B5EF4-FFF2-40B4-BE49-F238E27FC236}">
                <a16:creationId xmlns:a16="http://schemas.microsoft.com/office/drawing/2014/main" id="{F7EF4C8E-F94E-74F5-DF87-4722905F3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54" r="10345" b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868AB5-45CC-8248-9C52-17EBC3D8F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da-DK" sz="4400" dirty="0"/>
              <a:t>Trivsel på arbejdspladsen </a:t>
            </a:r>
            <a:br>
              <a:rPr lang="da-DK" sz="4400" dirty="0"/>
            </a:br>
            <a:endParaRPr lang="da-DK" sz="44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CA94B43-FBF7-8E40-9303-FB4AA104B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r>
              <a:rPr lang="da-DK" sz="2000"/>
              <a:t>Dansk Ergoterapeutforening</a:t>
            </a:r>
          </a:p>
          <a:p>
            <a:pPr algn="l"/>
            <a:r>
              <a:rPr lang="da-DK" sz="2000"/>
              <a:t>Onsdag d. 26. april 2024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091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8">
            <a:extLst>
              <a:ext uri="{FF2B5EF4-FFF2-40B4-BE49-F238E27FC236}">
                <a16:creationId xmlns:a16="http://schemas.microsoft.com/office/drawing/2014/main" id="{6135A561-8C4F-DC41-25C8-0F62145DB55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6200001">
            <a:off x="2795587" y="-973772"/>
            <a:ext cx="6600825" cy="88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4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820">
            <a:extLst>
              <a:ext uri="{FF2B5EF4-FFF2-40B4-BE49-F238E27FC236}">
                <a16:creationId xmlns:a16="http://schemas.microsoft.com/office/drawing/2014/main" id="{EFDD9581-3395-53AF-DB4E-872BA7F9236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08860" y="257810"/>
            <a:ext cx="7574280" cy="63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23BDC-4FF9-F772-14D2-391A610A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pPr algn="ctr"/>
            <a:r>
              <a:rPr lang="da-DK" sz="5200" dirty="0"/>
              <a:t>Hvilket guldkorn betyder mest?</a:t>
            </a:r>
          </a:p>
        </p:txBody>
      </p:sp>
      <p:pic>
        <p:nvPicPr>
          <p:cNvPr id="5" name="Picture 103">
            <a:extLst>
              <a:ext uri="{FF2B5EF4-FFF2-40B4-BE49-F238E27FC236}">
                <a16:creationId xmlns:a16="http://schemas.microsoft.com/office/drawing/2014/main" id="{5D9B5F93-CA96-39BC-8FDD-9C4611E4EE9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35383" y="1343892"/>
            <a:ext cx="6525960" cy="49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0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7">
            <a:extLst>
              <a:ext uri="{FF2B5EF4-FFF2-40B4-BE49-F238E27FC236}">
                <a16:creationId xmlns:a16="http://schemas.microsoft.com/office/drawing/2014/main" id="{95CE58C8-73FC-94D1-0F3F-A832FC34079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89317" y="1632734"/>
            <a:ext cx="5338445" cy="3994150"/>
          </a:xfrm>
          <a:prstGeom prst="rect">
            <a:avLst/>
          </a:prstGeo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EE345690-48AB-D99E-8A46-15C24FE028F8}"/>
              </a:ext>
            </a:extLst>
          </p:cNvPr>
          <p:cNvGraphicFramePr>
            <a:graphicFrameLocks noGrp="1"/>
          </p:cNvGraphicFramePr>
          <p:nvPr/>
        </p:nvGraphicFramePr>
        <p:xfrm>
          <a:off x="1288474" y="2341418"/>
          <a:ext cx="3338944" cy="1995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8944">
                  <a:extLst>
                    <a:ext uri="{9D8B030D-6E8A-4147-A177-3AD203B41FA5}">
                      <a16:colId xmlns:a16="http://schemas.microsoft.com/office/drawing/2014/main" val="1184753413"/>
                    </a:ext>
                  </a:extLst>
                </a:gridCol>
              </a:tblGrid>
              <a:tr h="1995056">
                <a:tc>
                  <a:txBody>
                    <a:bodyPr/>
                    <a:lstStyle/>
                    <a:p>
                      <a:pPr marR="215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700" dirty="0">
                          <a:effectLst/>
                        </a:rPr>
                        <a:t>MEDINDFLYDELSE </a:t>
                      </a:r>
                      <a:endParaRPr lang="da-DK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700" dirty="0">
                          <a:effectLst/>
                        </a:rPr>
                        <a:t>GIVER MINDRE STRESS</a:t>
                      </a:r>
                      <a:endParaRPr lang="da-DK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993110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340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Fem pærer, hvoraf den ene er tændt">
            <a:extLst>
              <a:ext uri="{FF2B5EF4-FFF2-40B4-BE49-F238E27FC236}">
                <a16:creationId xmlns:a16="http://schemas.microsoft.com/office/drawing/2014/main" id="{69E108A8-B25A-95E5-6500-351EBE65D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75" b="1303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562DCF0-9013-C024-BAD1-F51C8D6285D7}"/>
              </a:ext>
            </a:extLst>
          </p:cNvPr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Del med din </a:t>
            </a:r>
            <a:r>
              <a:rPr lang="en-US" dirty="0" err="1"/>
              <a:t>kollega</a:t>
            </a:r>
            <a:r>
              <a:rPr lang="en-US" dirty="0"/>
              <a:t>…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bliver</a:t>
            </a:r>
            <a:r>
              <a:rPr lang="en-US" dirty="0"/>
              <a:t> I </a:t>
            </a:r>
            <a:r>
              <a:rPr lang="en-US" dirty="0" err="1"/>
              <a:t>optagede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ift</a:t>
            </a:r>
            <a:r>
              <a:rPr lang="en-US" dirty="0"/>
              <a:t>. de 6 </a:t>
            </a:r>
            <a:r>
              <a:rPr lang="en-US" dirty="0" err="1"/>
              <a:t>guldkorn</a:t>
            </a:r>
            <a:r>
              <a:rPr lang="en-US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47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E98C2E-2F40-CC42-BD63-14681D1BF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da-DK" sz="4000"/>
              <a:t>Hvorfor er stress stigende?</a:t>
            </a:r>
          </a:p>
        </p:txBody>
      </p:sp>
      <p:pic>
        <p:nvPicPr>
          <p:cNvPr id="31" name="Picture 30" descr="Et kurvediagram, der støder op til en trappe">
            <a:extLst>
              <a:ext uri="{FF2B5EF4-FFF2-40B4-BE49-F238E27FC236}">
                <a16:creationId xmlns:a16="http://schemas.microsoft.com/office/drawing/2014/main" id="{2DBB3007-D515-C8C7-D196-5A4BE80F0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79" r="3904" b="-3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C39AA5-8B5F-8A42-848D-AF35BA70A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Moderne arbejdsliv og umoderne mennesker? </a:t>
            </a:r>
            <a:br>
              <a:rPr lang="da-DK" sz="2000" dirty="0"/>
            </a:br>
            <a:br>
              <a:rPr lang="da-DK" sz="2000" dirty="0"/>
            </a:br>
            <a:r>
              <a:rPr lang="da-DK" sz="2000" dirty="0"/>
              <a:t>Identifikation med jobbet</a:t>
            </a:r>
            <a:br>
              <a:rPr lang="da-DK" sz="2000" dirty="0"/>
            </a:br>
            <a:br>
              <a:rPr lang="da-DK" sz="2000" dirty="0"/>
            </a:br>
            <a:r>
              <a:rPr lang="da-DK" sz="2000" dirty="0"/>
              <a:t>Online 24/7 </a:t>
            </a:r>
            <a:br>
              <a:rPr lang="da-DK" sz="2000" dirty="0"/>
            </a:br>
            <a:br>
              <a:rPr lang="da-DK" sz="2000" dirty="0"/>
            </a:br>
            <a:r>
              <a:rPr lang="da-DK" sz="2000" dirty="0"/>
              <a:t>Team og projektarbejde stiger</a:t>
            </a:r>
            <a:br>
              <a:rPr lang="da-DK" sz="1400" dirty="0"/>
            </a:b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886200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5743ED-DF2E-D7F2-5EE9-8F32F86EF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Arbejdstilsynet 2021 – </a:t>
            </a:r>
            <a:br>
              <a:rPr lang="da-DK" dirty="0"/>
            </a:br>
            <a:r>
              <a:rPr lang="da-DK" dirty="0"/>
              <a:t>stress fordelt på brancher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99582F8-B353-7716-9FB0-A85190C02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br>
              <a:rPr lang="da-DK" dirty="0"/>
            </a:br>
            <a:r>
              <a:rPr lang="da-DK" dirty="0"/>
              <a:t>Hvilken branche ligger øverst?</a:t>
            </a:r>
          </a:p>
          <a:p>
            <a:endParaRPr lang="da-DK" dirty="0"/>
          </a:p>
          <a:p>
            <a:pPr marL="0" indent="0" algn="ctr">
              <a:buNone/>
            </a:pPr>
            <a:r>
              <a:rPr lang="da-DK" dirty="0"/>
              <a:t>På døgninstitutioner og i hjemmeplejen føler 19,4 % sig stressede ofte eller hele tiden</a:t>
            </a:r>
          </a:p>
        </p:txBody>
      </p:sp>
    </p:spTree>
    <p:extLst>
      <p:ext uri="{BB962C8B-B14F-4D97-AF65-F5344CB8AC3E}">
        <p14:creationId xmlns:p14="http://schemas.microsoft.com/office/powerpoint/2010/main" val="61620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5">
            <a:extLst>
              <a:ext uri="{FF2B5EF4-FFF2-40B4-BE49-F238E27FC236}">
                <a16:creationId xmlns:a16="http://schemas.microsoft.com/office/drawing/2014/main" id="{FD0E9D2D-9977-360A-C8DF-FDF17EA5B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085" y="1028434"/>
            <a:ext cx="8142982" cy="51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4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AD7DD-CFE7-6B47-992D-E96FBF02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852" y="1118937"/>
            <a:ext cx="3404937" cy="2683187"/>
          </a:xfrm>
          <a:prstGeom prst="ellipse">
            <a:avLst/>
          </a:prstGeom>
        </p:spPr>
        <p:txBody>
          <a:bodyPr vert="horz" lIns="91440" tIns="45720" rIns="91440" bIns="45720" rtlCol="0" anchor="b" anchorCtr="1">
            <a:normAutofit/>
          </a:bodyPr>
          <a:lstStyle/>
          <a:p>
            <a:r>
              <a:rPr lang="en-US" sz="37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ÅRSAGER TIL MISTRIVSEL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9273DBA-8249-3447-87C7-F95303A14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227154"/>
            <a:ext cx="6137549" cy="440369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3F4A72E-A329-2140-9C5E-B46FC8A3C05C}"/>
              </a:ext>
            </a:extLst>
          </p:cNvPr>
          <p:cNvSpPr txBox="1"/>
          <p:nvPr/>
        </p:nvSpPr>
        <p:spPr>
          <a:xfrm>
            <a:off x="6435090" y="1586484"/>
            <a:ext cx="42976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da-DK"/>
          </a:p>
          <a:p>
            <a:pPr>
              <a:spcAft>
                <a:spcPts val="600"/>
              </a:spcAft>
            </a:pPr>
            <a:endParaRPr lang="da-DK"/>
          </a:p>
          <a:p>
            <a:pPr>
              <a:spcAft>
                <a:spcPts val="600"/>
              </a:spcAft>
            </a:pPr>
            <a:endParaRPr lang="da-DK"/>
          </a:p>
          <a:p>
            <a:pPr>
              <a:spcAft>
                <a:spcPts val="600"/>
              </a:spcAft>
            </a:pPr>
            <a:endParaRPr lang="da-DK"/>
          </a:p>
          <a:p>
            <a:pPr>
              <a:spcAft>
                <a:spcPts val="600"/>
              </a:spcAft>
            </a:pPr>
            <a:endParaRPr lang="da-DK"/>
          </a:p>
          <a:p>
            <a:pPr>
              <a:spcAft>
                <a:spcPts val="600"/>
              </a:spcAft>
            </a:pPr>
            <a:endParaRPr lang="da-DK"/>
          </a:p>
          <a:p>
            <a:pPr>
              <a:spcAft>
                <a:spcPts val="600"/>
              </a:spcAft>
            </a:pPr>
            <a:r>
              <a:rPr lang="da-DK" dirty="0"/>
              <a:t>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2636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D520E-2A3E-029F-475A-9858F9D49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074" name="Picture 2" descr="Pause Billeder – Gennemse 697,809 stockfotos, vektorer og videoer | Adobe  Stock">
            <a:extLst>
              <a:ext uri="{FF2B5EF4-FFF2-40B4-BE49-F238E27FC236}">
                <a16:creationId xmlns:a16="http://schemas.microsoft.com/office/drawing/2014/main" id="{88CDAF64-8363-330B-95D6-4D18ADB593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90" y="2059913"/>
            <a:ext cx="6068291" cy="36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9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76A71-8B72-2544-9AA0-CFB6DD0C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pPr algn="ctr"/>
            <a:r>
              <a:rPr lang="da-DK" sz="3900" dirty="0"/>
              <a:t>Ditte Skovgaard </a:t>
            </a:r>
            <a:br>
              <a:rPr lang="da-DK" sz="3900" dirty="0"/>
            </a:br>
            <a:r>
              <a:rPr lang="da-DK" sz="3200" dirty="0" err="1"/>
              <a:t>www.ditteskovgaard.dk</a:t>
            </a:r>
            <a:endParaRPr lang="da-DK" sz="3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B0F7FF0-1C9D-504A-A3A6-1472B7D38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da-DK" sz="14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da-DK" sz="1400" dirty="0">
                <a:solidFill>
                  <a:schemeClr val="tx1">
                    <a:alpha val="80000"/>
                  </a:schemeClr>
                </a:solidFill>
              </a:rPr>
              <a:t>Jeg er erhvervspsykolog og specialiseret i trivsel, stress og ledelse.</a:t>
            </a:r>
          </a:p>
          <a:p>
            <a:r>
              <a:rPr lang="da-DK" sz="1400" dirty="0">
                <a:solidFill>
                  <a:schemeClr val="tx1">
                    <a:alpha val="80000"/>
                  </a:schemeClr>
                </a:solidFill>
              </a:rPr>
              <a:t>Jeg har stor erfaring med evidensbaseret stressbehandling, individuelt såvel som i grupper. Derudover har jeg erfaring med udvikling af organisationer, ligesom jeg selv har arbejdet som leder. </a:t>
            </a:r>
          </a:p>
          <a:p>
            <a:r>
              <a:rPr lang="da-DK" sz="1400" dirty="0">
                <a:solidFill>
                  <a:schemeClr val="tx1">
                    <a:alpha val="80000"/>
                  </a:schemeClr>
                </a:solidFill>
              </a:rPr>
              <a:t>Jeg er uddannet fra Københavns Universitet og autoriseret af Psykolognævnet. Jeg har efteruddannet mig indenfor kognitiv terapi, den motiverende samtale  og meditationsbaserede stressprogrammer.</a:t>
            </a:r>
          </a:p>
          <a:p>
            <a:r>
              <a:rPr lang="da-DK" sz="1400" dirty="0">
                <a:solidFill>
                  <a:schemeClr val="tx1">
                    <a:alpha val="80000"/>
                  </a:schemeClr>
                </a:solidFill>
              </a:rPr>
              <a:t>Jeg har adresse på Hauser Plads 32, hvor jeg er en del af konsulentfællesskabet Hauser32</a:t>
            </a:r>
          </a:p>
          <a:p>
            <a:r>
              <a:rPr lang="da-DK" sz="1400" dirty="0">
                <a:solidFill>
                  <a:schemeClr val="tx1">
                    <a:alpha val="80000"/>
                  </a:schemeClr>
                </a:solidFill>
              </a:rPr>
              <a:t>Mine opgaver varierer mlm individuelle forløb, oplæg, supervision og lederudvikling</a:t>
            </a:r>
          </a:p>
          <a:p>
            <a:endParaRPr lang="da-DK" sz="14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4" name="Picture 18" descr="Et billede, der indeholder Ansigt, person, smil, tøj&#10;&#10;Automatisk genereret beskrivelse">
            <a:extLst>
              <a:ext uri="{FF2B5EF4-FFF2-40B4-BE49-F238E27FC236}">
                <a16:creationId xmlns:a16="http://schemas.microsoft.com/office/drawing/2014/main" id="{A0A19BBD-30E4-D54F-997D-7A54B8012B7B}"/>
              </a:ext>
            </a:extLst>
          </p:cNvPr>
          <p:cNvPicPr/>
          <p:nvPr/>
        </p:nvPicPr>
        <p:blipFill rotWithShape="1">
          <a:blip r:embed="rId3"/>
          <a:srcRect l="11594" r="7594"/>
          <a:stretch/>
        </p:blipFill>
        <p:spPr>
          <a:xfrm>
            <a:off x="7572653" y="1910893"/>
            <a:ext cx="3548404" cy="368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99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51C1BC-8905-964E-9CB1-8E84F722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da-DK" sz="5400"/>
              <a:t>Mental sundhed</a:t>
            </a:r>
          </a:p>
        </p:txBody>
      </p:sp>
      <p:pic>
        <p:nvPicPr>
          <p:cNvPr id="18" name="Picture 17" descr="Plante vokser i en betonrevne">
            <a:extLst>
              <a:ext uri="{FF2B5EF4-FFF2-40B4-BE49-F238E27FC236}">
                <a16:creationId xmlns:a16="http://schemas.microsoft.com/office/drawing/2014/main" id="{FFA60138-1646-1EE3-8168-25E33ECFE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1" r="39595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796404-5B69-B449-B1AD-A5576E08D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endParaRPr lang="da-DK" sz="2200"/>
          </a:p>
          <a:p>
            <a:pPr marL="0" indent="0">
              <a:buNone/>
            </a:pPr>
            <a:r>
              <a:rPr lang="da-DK" sz="2200">
                <a:latin typeface="+mj-lt"/>
              </a:rPr>
              <a:t>”en tilstand af trivsel hvor individet kan udfolde sine evner, kan håndtere dagligdagsudfordringer og stress, på frugtbar vis kan arbejde produktivt, samt er i stand til at yde et bidrag til fællesskabet”, (sst april 2018)</a:t>
            </a:r>
          </a:p>
        </p:txBody>
      </p:sp>
    </p:spTree>
    <p:extLst>
      <p:ext uri="{BB962C8B-B14F-4D97-AF65-F5344CB8AC3E}">
        <p14:creationId xmlns:p14="http://schemas.microsoft.com/office/powerpoint/2010/main" val="1006036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Menneskers balance mellem blyants koncept">
            <a:extLst>
              <a:ext uri="{FF2B5EF4-FFF2-40B4-BE49-F238E27FC236}">
                <a16:creationId xmlns:a16="http://schemas.microsoft.com/office/drawing/2014/main" id="{01002065-886C-669D-5BF3-D05A74994B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67" b="3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Rectangle 3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958ACE-646D-5145-BC8C-AA9F88B4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Hvad er stress??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6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A6895-19D2-CE4D-AAE7-3CEE03D89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128589"/>
            <a:ext cx="10696575" cy="2045800"/>
          </a:xfrm>
        </p:spPr>
        <p:txBody>
          <a:bodyPr>
            <a:normAutofit/>
          </a:bodyPr>
          <a:lstStyle/>
          <a:p>
            <a:pPr algn="ctr"/>
            <a:r>
              <a:rPr lang="da-DK" sz="3100" dirty="0"/>
              <a:t>Mistrivsel/stress </a:t>
            </a:r>
            <a:br>
              <a:rPr lang="da-DK" sz="3100" dirty="0"/>
            </a:br>
            <a:r>
              <a:rPr lang="da-DK" sz="3100" dirty="0"/>
              <a:t> </a:t>
            </a:r>
            <a:r>
              <a:rPr lang="da-DK" sz="1800" dirty="0"/>
              <a:t>opstår, når vi oplever, at udfordringerne er større end de ressourcer, vi oplever at have til rådighed</a:t>
            </a:r>
            <a:br>
              <a:rPr lang="da-DK" dirty="0"/>
            </a:br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25EABF8C-C2C0-404A-B6CC-6D1F15CD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166" y="2136482"/>
            <a:ext cx="2417342" cy="69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300" dirty="0">
                <a:latin typeface="+mj-lt"/>
              </a:rPr>
              <a:t>Ressourcer</a:t>
            </a:r>
          </a:p>
          <a:p>
            <a:pPr marL="0" indent="0">
              <a:buNone/>
            </a:pPr>
            <a:endParaRPr lang="da-DK" sz="2300" dirty="0">
              <a:latin typeface="+mj-lt"/>
            </a:endParaRPr>
          </a:p>
          <a:p>
            <a:endParaRPr lang="da-DK" sz="1800" b="1" dirty="0">
              <a:latin typeface="+mj-lt"/>
            </a:endParaRPr>
          </a:p>
          <a:p>
            <a:pPr marL="0" indent="0">
              <a:buNone/>
            </a:pPr>
            <a:endParaRPr lang="da-DK" sz="1800" b="1" dirty="0">
              <a:latin typeface="+mj-lt"/>
            </a:endParaRPr>
          </a:p>
        </p:txBody>
      </p:sp>
      <p:pic>
        <p:nvPicPr>
          <p:cNvPr id="9" name="Grafik 8" descr="Retfærdighedsvægte">
            <a:extLst>
              <a:ext uri="{FF2B5EF4-FFF2-40B4-BE49-F238E27FC236}">
                <a16:creationId xmlns:a16="http://schemas.microsoft.com/office/drawing/2014/main" id="{2EA76037-4809-2F42-8957-33ED48A9D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3258" y="1697392"/>
            <a:ext cx="3463216" cy="346321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17C1A4C-2F60-BD48-AA4E-88A7BA62809A}"/>
              </a:ext>
            </a:extLst>
          </p:cNvPr>
          <p:cNvSpPr txBox="1"/>
          <p:nvPr/>
        </p:nvSpPr>
        <p:spPr>
          <a:xfrm>
            <a:off x="657225" y="2174388"/>
            <a:ext cx="1846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Krav</a:t>
            </a:r>
          </a:p>
          <a:p>
            <a:endParaRPr lang="da-DK" dirty="0">
              <a:latin typeface="+mj-lt"/>
            </a:endParaRPr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C2AC8C0-A4DC-D273-E974-E4318C3D3836}"/>
              </a:ext>
            </a:extLst>
          </p:cNvPr>
          <p:cNvSpPr txBox="1"/>
          <p:nvPr/>
        </p:nvSpPr>
        <p:spPr>
          <a:xfrm>
            <a:off x="595708" y="2835145"/>
            <a:ext cx="3196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Følelsesmæssigt komplekse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Konfliktfulde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Energiforbrugende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Deadlines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9C831A5-FDD6-644E-8D3B-7ACD23AF0857}"/>
              </a:ext>
            </a:extLst>
          </p:cNvPr>
          <p:cNvSpPr txBox="1"/>
          <p:nvPr/>
        </p:nvSpPr>
        <p:spPr>
          <a:xfrm>
            <a:off x="8095166" y="2696646"/>
            <a:ext cx="2548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+mj-lt"/>
              </a:rPr>
              <a:t>Tid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+mj-lt"/>
              </a:rPr>
              <a:t>Søvn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+mj-lt"/>
              </a:rPr>
              <a:t>Energiopbyggende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+mj-lt"/>
              </a:rPr>
              <a:t>Kompetencer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+mj-lt"/>
              </a:rPr>
              <a:t>Netværk/kollegastøtte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+mj-lt"/>
              </a:rPr>
              <a:t>Sparring</a:t>
            </a:r>
          </a:p>
        </p:txBody>
      </p:sp>
    </p:spTree>
    <p:extLst>
      <p:ext uri="{BB962C8B-B14F-4D97-AF65-F5344CB8AC3E}">
        <p14:creationId xmlns:p14="http://schemas.microsoft.com/office/powerpoint/2010/main" val="197539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/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598FB-A85A-3841-B976-67C244C5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Kroppens automatiske reaktioner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86917665-1F6C-2C47-86B5-E245B1997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42475" y="1492633"/>
            <a:ext cx="1661030" cy="155098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F065B5AC-0881-1D41-A15D-1E7B14155F1C}"/>
              </a:ext>
            </a:extLst>
          </p:cNvPr>
          <p:cNvSpPr txBox="1"/>
          <p:nvPr/>
        </p:nvSpPr>
        <p:spPr>
          <a:xfrm>
            <a:off x="4475492" y="4074272"/>
            <a:ext cx="279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Det autonome nervesystem</a:t>
            </a:r>
          </a:p>
        </p:txBody>
      </p:sp>
      <p:sp>
        <p:nvSpPr>
          <p:cNvPr id="6" name="Pil ned 5">
            <a:extLst>
              <a:ext uri="{FF2B5EF4-FFF2-40B4-BE49-F238E27FC236}">
                <a16:creationId xmlns:a16="http://schemas.microsoft.com/office/drawing/2014/main" id="{039A374A-C123-C84B-9F3F-A20DB758196F}"/>
              </a:ext>
            </a:extLst>
          </p:cNvPr>
          <p:cNvSpPr/>
          <p:nvPr/>
        </p:nvSpPr>
        <p:spPr>
          <a:xfrm>
            <a:off x="5751832" y="3167684"/>
            <a:ext cx="242316" cy="5643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2CC6D695-90D8-EC4A-B590-473619B227C7}"/>
              </a:ext>
            </a:extLst>
          </p:cNvPr>
          <p:cNvCxnSpPr>
            <a:cxnSpLocks/>
          </p:cNvCxnSpPr>
          <p:nvPr/>
        </p:nvCxnSpPr>
        <p:spPr>
          <a:xfrm>
            <a:off x="6115364" y="4780949"/>
            <a:ext cx="404812" cy="50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777176EA-8B0F-CA4F-AEEA-F64210F630CB}"/>
              </a:ext>
            </a:extLst>
          </p:cNvPr>
          <p:cNvCxnSpPr>
            <a:cxnSpLocks/>
          </p:cNvCxnSpPr>
          <p:nvPr/>
        </p:nvCxnSpPr>
        <p:spPr>
          <a:xfrm flipH="1">
            <a:off x="5402074" y="4785821"/>
            <a:ext cx="329440" cy="50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felt 13">
            <a:extLst>
              <a:ext uri="{FF2B5EF4-FFF2-40B4-BE49-F238E27FC236}">
                <a16:creationId xmlns:a16="http://schemas.microsoft.com/office/drawing/2014/main" id="{51F6B86E-9CDA-C64B-85F4-0565CF6EDF98}"/>
              </a:ext>
            </a:extLst>
          </p:cNvPr>
          <p:cNvSpPr txBox="1"/>
          <p:nvPr/>
        </p:nvSpPr>
        <p:spPr>
          <a:xfrm>
            <a:off x="6703505" y="5502831"/>
            <a:ext cx="293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Det sympatiske nervesystem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9EC50C1E-9463-994D-8BC6-F0ADC225952E}"/>
              </a:ext>
            </a:extLst>
          </p:cNvPr>
          <p:cNvSpPr txBox="1"/>
          <p:nvPr/>
        </p:nvSpPr>
        <p:spPr>
          <a:xfrm>
            <a:off x="2241225" y="5502831"/>
            <a:ext cx="331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Det </a:t>
            </a:r>
            <a:r>
              <a:rPr lang="da-DK" dirty="0" err="1"/>
              <a:t>parasympatiske</a:t>
            </a:r>
            <a:r>
              <a:rPr lang="da-DK" dirty="0"/>
              <a:t> nervesystem</a:t>
            </a:r>
          </a:p>
        </p:txBody>
      </p:sp>
    </p:spTree>
    <p:extLst>
      <p:ext uri="{BB962C8B-B14F-4D97-AF65-F5344CB8AC3E}">
        <p14:creationId xmlns:p14="http://schemas.microsoft.com/office/powerpoint/2010/main" val="2252668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25F133-6AEB-1757-B5C3-182091FED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DYNAMIKKEN, NÅR VI ER PRESSEDE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5FDE1D-7EAE-6EAE-8461-EA239BE50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				 </a:t>
            </a:r>
            <a:br>
              <a:rPr lang="da-DK" dirty="0"/>
            </a:br>
            <a:r>
              <a:rPr lang="da-DK" dirty="0"/>
              <a:t>				   URO</a:t>
            </a:r>
          </a:p>
          <a:p>
            <a:pPr marL="0" indent="0">
              <a:buNone/>
            </a:pPr>
            <a:r>
              <a:rPr lang="da-DK" dirty="0"/>
              <a:t>					</a:t>
            </a:r>
          </a:p>
          <a:p>
            <a:pPr marL="0" indent="0">
              <a:buNone/>
            </a:pPr>
            <a:r>
              <a:rPr lang="da-DK" sz="1800" dirty="0"/>
              <a:t>					AUTOMATPILOT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				</a:t>
            </a:r>
          </a:p>
          <a:p>
            <a:pPr marL="0" indent="0">
              <a:buNone/>
            </a:pPr>
            <a:r>
              <a:rPr lang="da-DK" dirty="0"/>
              <a:t>				FIX DET…</a:t>
            </a:r>
          </a:p>
          <a:p>
            <a:pPr marL="0" indent="0">
              <a:buNone/>
            </a:pPr>
            <a:r>
              <a:rPr lang="da-DK" dirty="0"/>
              <a:t>		UHENSIGTSMÆSSIGE HANDLINGER</a:t>
            </a:r>
          </a:p>
          <a:p>
            <a:pPr marL="0" indent="0">
              <a:buNone/>
            </a:pPr>
            <a:r>
              <a:rPr lang="da-DK" dirty="0"/>
              <a:t>				</a:t>
            </a:r>
          </a:p>
        </p:txBody>
      </p:sp>
      <p:sp>
        <p:nvSpPr>
          <p:cNvPr id="5" name="Pil ned 4">
            <a:extLst>
              <a:ext uri="{FF2B5EF4-FFF2-40B4-BE49-F238E27FC236}">
                <a16:creationId xmlns:a16="http://schemas.microsoft.com/office/drawing/2014/main" id="{7A9DC186-390E-CDFA-F149-07B43C78DCB2}"/>
              </a:ext>
            </a:extLst>
          </p:cNvPr>
          <p:cNvSpPr/>
          <p:nvPr/>
        </p:nvSpPr>
        <p:spPr>
          <a:xfrm>
            <a:off x="4871803" y="293979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672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25F133-6AEB-1757-B5C3-182091FED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er vigtigt at være opmærksomme på?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5FDE1D-7EAE-6EAE-8461-EA239BE50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				 </a:t>
            </a:r>
            <a:br>
              <a:rPr lang="da-DK" dirty="0"/>
            </a:br>
            <a:r>
              <a:rPr lang="da-DK" dirty="0"/>
              <a:t>				   URO</a:t>
            </a:r>
          </a:p>
          <a:p>
            <a:pPr marL="0" indent="0">
              <a:buNone/>
            </a:pPr>
            <a:r>
              <a:rPr lang="da-DK" dirty="0"/>
              <a:t>					</a:t>
            </a:r>
          </a:p>
          <a:p>
            <a:pPr marL="0" indent="0">
              <a:buNone/>
            </a:pPr>
            <a:r>
              <a:rPr lang="da-DK" sz="1800" dirty="0"/>
              <a:t>					AUTOMATPILOT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				</a:t>
            </a:r>
          </a:p>
          <a:p>
            <a:pPr marL="0" indent="0">
              <a:buNone/>
            </a:pPr>
            <a:r>
              <a:rPr lang="da-DK" dirty="0"/>
              <a:t>				FIX DET…</a:t>
            </a:r>
          </a:p>
          <a:p>
            <a:pPr marL="0" indent="0">
              <a:buNone/>
            </a:pPr>
            <a:r>
              <a:rPr lang="da-DK" dirty="0"/>
              <a:t>	UHENSIGTSMÆSSIGE OG UBEVIDSTE HANDLINGER</a:t>
            </a:r>
          </a:p>
          <a:p>
            <a:pPr marL="0" indent="0">
              <a:buNone/>
            </a:pPr>
            <a:r>
              <a:rPr lang="da-DK" dirty="0"/>
              <a:t>				</a:t>
            </a:r>
          </a:p>
        </p:txBody>
      </p:sp>
      <p:sp>
        <p:nvSpPr>
          <p:cNvPr id="5" name="Pil ned 4">
            <a:extLst>
              <a:ext uri="{FF2B5EF4-FFF2-40B4-BE49-F238E27FC236}">
                <a16:creationId xmlns:a16="http://schemas.microsoft.com/office/drawing/2014/main" id="{7A9DC186-390E-CDFA-F149-07B43C78DCB2}"/>
              </a:ext>
            </a:extLst>
          </p:cNvPr>
          <p:cNvSpPr/>
          <p:nvPr/>
        </p:nvSpPr>
        <p:spPr>
          <a:xfrm>
            <a:off x="4871803" y="293979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B451E3C8-3FD1-F13C-C375-DFF183E86B46}"/>
              </a:ext>
            </a:extLst>
          </p:cNvPr>
          <p:cNvCxnSpPr>
            <a:cxnSpLocks/>
          </p:cNvCxnSpPr>
          <p:nvPr/>
        </p:nvCxnSpPr>
        <p:spPr>
          <a:xfrm>
            <a:off x="5788728" y="2441374"/>
            <a:ext cx="2081108" cy="721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CF367085-C63E-EE99-2CF6-A175D29F71B1}"/>
              </a:ext>
            </a:extLst>
          </p:cNvPr>
          <p:cNvSpPr txBox="1"/>
          <p:nvPr/>
        </p:nvSpPr>
        <p:spPr>
          <a:xfrm>
            <a:off x="8064708" y="3429000"/>
            <a:ext cx="310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STOP OP… </a:t>
            </a:r>
            <a:br>
              <a:rPr lang="da-DK" dirty="0"/>
            </a:br>
            <a:r>
              <a:rPr lang="da-DK" dirty="0"/>
              <a:t>GIV TID TIL BEARBEJDNING</a:t>
            </a:r>
          </a:p>
        </p:txBody>
      </p:sp>
    </p:spTree>
    <p:extLst>
      <p:ext uri="{BB962C8B-B14F-4D97-AF65-F5344CB8AC3E}">
        <p14:creationId xmlns:p14="http://schemas.microsoft.com/office/powerpoint/2010/main" val="132551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25F133-6AEB-1757-B5C3-182091FED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Hvad gør vi ved det??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5FDE1D-7EAE-6EAE-8461-EA239BE50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				 </a:t>
            </a:r>
            <a:br>
              <a:rPr lang="da-DK" dirty="0"/>
            </a:br>
            <a:r>
              <a:rPr lang="da-DK" dirty="0"/>
              <a:t>				   URO</a:t>
            </a:r>
          </a:p>
          <a:p>
            <a:pPr marL="0" indent="0">
              <a:buNone/>
            </a:pPr>
            <a:r>
              <a:rPr lang="da-DK" dirty="0"/>
              <a:t>					</a:t>
            </a:r>
          </a:p>
          <a:p>
            <a:pPr marL="0" indent="0">
              <a:buNone/>
            </a:pPr>
            <a:r>
              <a:rPr lang="da-DK" sz="1800" dirty="0"/>
              <a:t>					AUTOMATPILOT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				</a:t>
            </a:r>
          </a:p>
          <a:p>
            <a:pPr marL="0" indent="0">
              <a:buNone/>
            </a:pPr>
            <a:r>
              <a:rPr lang="da-DK" dirty="0"/>
              <a:t>				FIX DET…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i="1" dirty="0">
                <a:highlight>
                  <a:srgbClr val="FF00FF"/>
                </a:highlight>
              </a:rPr>
              <a:t>MED HENSIGTSMÆSSIGE OG BEVIDSTE HANDLINGER</a:t>
            </a:r>
          </a:p>
          <a:p>
            <a:pPr marL="0" indent="0">
              <a:buNone/>
            </a:pPr>
            <a:r>
              <a:rPr lang="da-DK" dirty="0"/>
              <a:t>				</a:t>
            </a:r>
          </a:p>
        </p:txBody>
      </p:sp>
      <p:sp>
        <p:nvSpPr>
          <p:cNvPr id="5" name="Pil ned 4">
            <a:extLst>
              <a:ext uri="{FF2B5EF4-FFF2-40B4-BE49-F238E27FC236}">
                <a16:creationId xmlns:a16="http://schemas.microsoft.com/office/drawing/2014/main" id="{7A9DC186-390E-CDFA-F149-07B43C78DCB2}"/>
              </a:ext>
            </a:extLst>
          </p:cNvPr>
          <p:cNvSpPr/>
          <p:nvPr/>
        </p:nvSpPr>
        <p:spPr>
          <a:xfrm>
            <a:off x="4871803" y="293979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B451E3C8-3FD1-F13C-C375-DFF183E86B46}"/>
              </a:ext>
            </a:extLst>
          </p:cNvPr>
          <p:cNvCxnSpPr>
            <a:cxnSpLocks/>
          </p:cNvCxnSpPr>
          <p:nvPr/>
        </p:nvCxnSpPr>
        <p:spPr>
          <a:xfrm>
            <a:off x="6096000" y="2570813"/>
            <a:ext cx="1773836" cy="592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CF367085-C63E-EE99-2CF6-A175D29F71B1}"/>
              </a:ext>
            </a:extLst>
          </p:cNvPr>
          <p:cNvSpPr txBox="1"/>
          <p:nvPr/>
        </p:nvSpPr>
        <p:spPr>
          <a:xfrm>
            <a:off x="8064708" y="3429000"/>
            <a:ext cx="310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STOP OP… </a:t>
            </a:r>
            <a:br>
              <a:rPr lang="da-DK" dirty="0"/>
            </a:br>
            <a:r>
              <a:rPr lang="da-DK" dirty="0"/>
              <a:t>GIV TID TIL BEARBEJDNING</a:t>
            </a:r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461697EC-344B-90A2-6B51-89B3D169E983}"/>
              </a:ext>
            </a:extLst>
          </p:cNvPr>
          <p:cNvCxnSpPr>
            <a:cxnSpLocks/>
          </p:cNvCxnSpPr>
          <p:nvPr/>
        </p:nvCxnSpPr>
        <p:spPr>
          <a:xfrm flipH="1">
            <a:off x="6490741" y="4317167"/>
            <a:ext cx="1379095" cy="524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747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4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9AFB46-3B88-1648-B54F-77D9287B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5400" dirty="0"/>
            </a:br>
            <a:r>
              <a:rPr lang="en-US" sz="5400" dirty="0" err="1"/>
              <a:t>Største</a:t>
            </a:r>
            <a:r>
              <a:rPr lang="en-US" sz="5400" dirty="0"/>
              <a:t> </a:t>
            </a:r>
            <a:r>
              <a:rPr lang="en-US" sz="5400" dirty="0" err="1"/>
              <a:t>stressfaktor</a:t>
            </a:r>
            <a:r>
              <a:rPr lang="en-US" sz="5400" dirty="0"/>
              <a:t>?</a:t>
            </a:r>
            <a:br>
              <a:rPr lang="en-US" sz="5400" dirty="0"/>
            </a:br>
            <a:br>
              <a:rPr lang="en-US" sz="5400" dirty="0"/>
            </a:br>
            <a:endParaRPr lang="en-US" sz="5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C32FE5E-6760-B643-A120-5190E7B5C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dirty="0"/>
              <a:t>TID!</a:t>
            </a:r>
          </a:p>
        </p:txBody>
      </p:sp>
      <p:pic>
        <p:nvPicPr>
          <p:cNvPr id="33" name="Picture 20" descr="Hånd-kompas">
            <a:extLst>
              <a:ext uri="{FF2B5EF4-FFF2-40B4-BE49-F238E27FC236}">
                <a16:creationId xmlns:a16="http://schemas.microsoft.com/office/drawing/2014/main" id="{BFB9BCE4-CC2A-D9D8-7040-2A0E88BA2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4" r="27263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9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lede 9" descr="Lav vinkel visning med lyn i solnedgang">
            <a:extLst>
              <a:ext uri="{FF2B5EF4-FFF2-40B4-BE49-F238E27FC236}">
                <a16:creationId xmlns:a16="http://schemas.microsoft.com/office/drawing/2014/main" id="{9C032CBB-845E-F665-D7F5-2D45CB59D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3" t="1126" r="1" b="368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2A5955-4CC7-554E-9E9A-0C57A69D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Hvad sker der med sindet under stress?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F982A5-3B3A-524E-848E-1673835D9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 err="1"/>
              <a:t>Anspændt</a:t>
            </a:r>
            <a:r>
              <a:rPr lang="en-US" sz="1700" dirty="0"/>
              <a:t> </a:t>
            </a:r>
            <a:r>
              <a:rPr lang="en-US" sz="1700" dirty="0" err="1"/>
              <a:t>opmærksomhed</a:t>
            </a:r>
            <a:endParaRPr lang="en-US" sz="1700" dirty="0"/>
          </a:p>
          <a:p>
            <a:r>
              <a:rPr lang="en-US" sz="1700" dirty="0" err="1"/>
              <a:t>Højt</a:t>
            </a:r>
            <a:r>
              <a:rPr lang="en-US" sz="1700" dirty="0"/>
              <a:t> </a:t>
            </a:r>
            <a:r>
              <a:rPr lang="en-US" sz="1700" dirty="0" err="1"/>
              <a:t>energiforbrug</a:t>
            </a:r>
            <a:endParaRPr lang="en-US" sz="1700" dirty="0"/>
          </a:p>
          <a:p>
            <a:r>
              <a:rPr lang="en-US" sz="1700" dirty="0" err="1"/>
              <a:t>Negativ</a:t>
            </a:r>
            <a:endParaRPr lang="en-US" sz="1700" dirty="0"/>
          </a:p>
          <a:p>
            <a:r>
              <a:rPr lang="en-US" sz="1700" dirty="0" err="1"/>
              <a:t>Ufleksibel</a:t>
            </a:r>
            <a:endParaRPr lang="en-US" sz="1700" dirty="0"/>
          </a:p>
          <a:p>
            <a:pPr marL="0"/>
            <a:r>
              <a:rPr lang="en-US" sz="1700" dirty="0"/>
              <a:t>--------</a:t>
            </a:r>
          </a:p>
          <a:p>
            <a:pPr marL="0"/>
            <a:r>
              <a:rPr lang="en-US" sz="1700" dirty="0" err="1"/>
              <a:t>Kæmpende</a:t>
            </a:r>
            <a:endParaRPr lang="en-US" sz="1700" dirty="0"/>
          </a:p>
          <a:p>
            <a:pPr marL="0"/>
            <a:r>
              <a:rPr lang="en-US" sz="1700" dirty="0" err="1"/>
              <a:t>Flygtende</a:t>
            </a:r>
            <a:endParaRPr lang="en-US" sz="1700" dirty="0"/>
          </a:p>
          <a:p>
            <a:pPr marL="0"/>
            <a:r>
              <a:rPr lang="en-US" sz="1700" dirty="0" err="1"/>
              <a:t>Hurtig</a:t>
            </a:r>
            <a:endParaRPr lang="en-US" sz="1700" dirty="0"/>
          </a:p>
          <a:p>
            <a:pPr marL="0"/>
            <a:r>
              <a:rPr lang="en-US" sz="1700" dirty="0" err="1"/>
              <a:t>Ubevidst</a:t>
            </a: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78722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F88151-DB3F-584E-9E75-537884AAF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566" y="1014414"/>
            <a:ext cx="2649474" cy="472561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a-DK" sz="1800" b="1" u="sng" dirty="0">
                <a:latin typeface="+mj-lt"/>
              </a:rPr>
              <a:t>Fysiske symptomer</a:t>
            </a:r>
            <a:endParaRPr lang="da-DK" sz="1800" u="sng" dirty="0">
              <a:latin typeface="+mj-lt"/>
            </a:endParaRPr>
          </a:p>
          <a:p>
            <a:pPr marL="0" indent="0">
              <a:buNone/>
            </a:pPr>
            <a:r>
              <a:rPr lang="da-DK" sz="1800" dirty="0">
                <a:latin typeface="+mj-lt"/>
              </a:rPr>
              <a:t>Hovedpine</a:t>
            </a:r>
          </a:p>
          <a:p>
            <a:pPr marL="0" indent="0">
              <a:buNone/>
            </a:pPr>
            <a:r>
              <a:rPr lang="da-DK" sz="1800" dirty="0">
                <a:latin typeface="+mj-lt"/>
              </a:rPr>
              <a:t>Træthed</a:t>
            </a:r>
          </a:p>
          <a:p>
            <a:pPr marL="0" indent="0">
              <a:buNone/>
            </a:pPr>
            <a:r>
              <a:rPr lang="da-DK" sz="1800" dirty="0">
                <a:latin typeface="+mj-lt"/>
              </a:rPr>
              <a:t>Indre uro</a:t>
            </a:r>
          </a:p>
          <a:p>
            <a:pPr marL="0" indent="0">
              <a:buNone/>
            </a:pPr>
            <a:r>
              <a:rPr lang="da-DK" sz="1800" dirty="0">
                <a:latin typeface="+mj-lt"/>
              </a:rPr>
              <a:t>Svimmelhed</a:t>
            </a:r>
          </a:p>
          <a:p>
            <a:pPr marL="0" indent="0">
              <a:buNone/>
            </a:pPr>
            <a:r>
              <a:rPr lang="da-DK" sz="1800" dirty="0">
                <a:latin typeface="+mj-lt"/>
              </a:rPr>
              <a:t>Søvnproblemer (for meget eller for lidt)</a:t>
            </a:r>
          </a:p>
          <a:p>
            <a:pPr marL="0" indent="0">
              <a:buNone/>
            </a:pPr>
            <a:r>
              <a:rPr lang="da-DK" sz="1800" dirty="0">
                <a:latin typeface="+mj-lt"/>
              </a:rPr>
              <a:t>Hjertebanken</a:t>
            </a:r>
          </a:p>
          <a:p>
            <a:pPr marL="0" indent="0">
              <a:buNone/>
            </a:pPr>
            <a:r>
              <a:rPr lang="da-DK" sz="1800" dirty="0">
                <a:latin typeface="+mj-lt"/>
              </a:rPr>
              <a:t>Muskelspændinger</a:t>
            </a:r>
          </a:p>
          <a:p>
            <a:pPr marL="0" indent="0">
              <a:buNone/>
            </a:pPr>
            <a:r>
              <a:rPr lang="da-DK" sz="1800" dirty="0" err="1">
                <a:latin typeface="+mj-lt"/>
              </a:rPr>
              <a:t>Udmattethed</a:t>
            </a:r>
            <a:endParaRPr lang="da-DK" sz="1800" dirty="0">
              <a:latin typeface="+mj-lt"/>
            </a:endParaRPr>
          </a:p>
          <a:p>
            <a:pPr marL="0" indent="0">
              <a:buNone/>
            </a:pPr>
            <a:r>
              <a:rPr lang="da-DK" sz="1800" dirty="0">
                <a:latin typeface="+mj-lt"/>
              </a:rPr>
              <a:t>Infektioner</a:t>
            </a:r>
          </a:p>
          <a:p>
            <a:pPr marL="0" indent="0">
              <a:buNone/>
            </a:pPr>
            <a:r>
              <a:rPr lang="da-DK" sz="1800" dirty="0">
                <a:latin typeface="+mj-lt"/>
              </a:rPr>
              <a:t>Manglende appetit eller stor lyst til mad</a:t>
            </a:r>
          </a:p>
          <a:p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6680ABC-3065-2946-8A87-9DC012745188}"/>
              </a:ext>
            </a:extLst>
          </p:cNvPr>
          <p:cNvSpPr txBox="1"/>
          <p:nvPr/>
        </p:nvSpPr>
        <p:spPr>
          <a:xfrm>
            <a:off x="4880611" y="1014414"/>
            <a:ext cx="35623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u="sng" dirty="0">
                <a:latin typeface="+mj-lt"/>
              </a:rPr>
              <a:t>Psykiske symptomer</a:t>
            </a:r>
            <a:endParaRPr lang="da-DK" u="sng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Koncentrationsproblemer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Svært ved humor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Hukommelsessvigt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Negative tanker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Irritabilitet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Sørgmodighed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Depression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Let til tårer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Oplevelse af tomhed eller følelsesløshed</a:t>
            </a:r>
          </a:p>
          <a:p>
            <a:endParaRPr lang="da-DK" dirty="0">
              <a:latin typeface="+mj-lt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ABE20FA-1221-4844-B18D-809B2BB60A12}"/>
              </a:ext>
            </a:extLst>
          </p:cNvPr>
          <p:cNvSpPr txBox="1"/>
          <p:nvPr/>
        </p:nvSpPr>
        <p:spPr>
          <a:xfrm>
            <a:off x="8526780" y="900114"/>
            <a:ext cx="336042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b="1" u="sng" dirty="0">
                <a:latin typeface="+mj-lt"/>
              </a:rPr>
              <a:t>Adfærdsmæssige symptomer</a:t>
            </a:r>
            <a:endParaRPr lang="da-DK" u="sng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Øget brug af kaffe, cigaretter, alkohol og stoffer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Øget brug af medicin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Travlhed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Konfliktopsøgende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Vredesudfald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Gråd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Undgår andre/isolation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Aggressivitet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+mj-lt"/>
              </a:rPr>
              <a:t>Sygefravær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8228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718276" y="729523"/>
            <a:ext cx="6858000" cy="5398953"/>
          </a:xfrm>
          <a:prstGeom prst="rect">
            <a:avLst/>
          </a:prstGeom>
          <a:ln>
            <a:noFill/>
          </a:ln>
          <a:effectLst>
            <a:outerShdw blurRad="419100" dist="152400" sx="94000" sy="940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FF5D8C-3E58-0CB8-63CF-73F103F78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85366"/>
            <a:ext cx="4069055" cy="2072853"/>
          </a:xfrm>
        </p:spPr>
        <p:txBody>
          <a:bodyPr anchor="t">
            <a:normAutofit/>
          </a:bodyPr>
          <a:lstStyle/>
          <a:p>
            <a:r>
              <a:rPr lang="da-DK" sz="4000"/>
              <a:t>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0FC0304-61E4-AADC-53B7-16E39FD73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85366"/>
            <a:ext cx="5257797" cy="53106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000" dirty="0"/>
              <a:t>Hvad skal der til for at trives på en arbejdsplads?</a:t>
            </a:r>
          </a:p>
          <a:p>
            <a:pPr marL="0" indent="0">
              <a:buNone/>
            </a:pPr>
            <a:r>
              <a:rPr lang="da-DK" sz="2000" dirty="0"/>
              <a:t>Hvad sker der, når vi ikke trives?</a:t>
            </a:r>
          </a:p>
          <a:p>
            <a:pPr marL="0" indent="0">
              <a:buNone/>
            </a:pPr>
            <a:r>
              <a:rPr lang="da-DK" sz="2000" dirty="0"/>
              <a:t>Hvad kan vi gøre ved det?</a:t>
            </a:r>
          </a:p>
          <a:p>
            <a:endParaRPr lang="da-DK" sz="2000" dirty="0"/>
          </a:p>
        </p:txBody>
      </p:sp>
      <p:pic>
        <p:nvPicPr>
          <p:cNvPr id="8" name="Billede 7" descr="Orm-visning af fødderne på en person, der kører på farten">
            <a:extLst>
              <a:ext uri="{FF2B5EF4-FFF2-40B4-BE49-F238E27FC236}">
                <a16:creationId xmlns:a16="http://schemas.microsoft.com/office/drawing/2014/main" id="{C5448F77-9496-F280-FB93-5F86667F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51" y="2500765"/>
            <a:ext cx="4695055" cy="29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45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294A9-A660-2542-B6FB-A4D440CF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1280679"/>
            <a:ext cx="10741311" cy="1325563"/>
          </a:xfrm>
        </p:spPr>
        <p:txBody>
          <a:bodyPr anchor="b">
            <a:normAutofit/>
          </a:bodyPr>
          <a:lstStyle/>
          <a:p>
            <a:pPr algn="ctr"/>
            <a:r>
              <a:rPr lang="da-DK" sz="3600" dirty="0">
                <a:solidFill>
                  <a:schemeClr val="tx2"/>
                </a:solidFill>
              </a:rPr>
              <a:t>Hvordan påvirker stress vores evne til at præstere?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3125F5-3C92-D147-879E-E38220A7C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606242"/>
            <a:ext cx="9833548" cy="2978713"/>
          </a:xfrm>
        </p:spPr>
        <p:txBody>
          <a:bodyPr>
            <a:normAutofit/>
          </a:bodyPr>
          <a:lstStyle/>
          <a:p>
            <a:endParaRPr lang="da-DK" sz="1800" dirty="0">
              <a:solidFill>
                <a:schemeClr val="tx2"/>
              </a:solidFill>
            </a:endParaRPr>
          </a:p>
          <a:p>
            <a:r>
              <a:rPr lang="da-DK" sz="1800" dirty="0">
                <a:solidFill>
                  <a:schemeClr val="tx2"/>
                </a:solidFill>
              </a:rPr>
              <a:t>Større grad af automatiske handlinger</a:t>
            </a:r>
          </a:p>
          <a:p>
            <a:r>
              <a:rPr lang="da-DK" sz="1800" dirty="0">
                <a:solidFill>
                  <a:schemeClr val="tx2"/>
                </a:solidFill>
              </a:rPr>
              <a:t>Mindre følelse af kontrol</a:t>
            </a:r>
          </a:p>
          <a:p>
            <a:r>
              <a:rPr lang="da-DK" sz="1800" dirty="0">
                <a:solidFill>
                  <a:schemeClr val="tx2"/>
                </a:solidFill>
              </a:rPr>
              <a:t>Vores ‘sympatiske’ nervesystem bliver vores fjende</a:t>
            </a:r>
          </a:p>
          <a:p>
            <a:r>
              <a:rPr lang="da-DK" sz="1800" dirty="0">
                <a:solidFill>
                  <a:schemeClr val="tx2"/>
                </a:solidFill>
              </a:rPr>
              <a:t>Vores selvtillid/selvværd bliver mindre</a:t>
            </a:r>
          </a:p>
          <a:p>
            <a:r>
              <a:rPr lang="da-DK" sz="1800" dirty="0">
                <a:solidFill>
                  <a:schemeClr val="tx2"/>
                </a:solidFill>
              </a:rPr>
              <a:t>Den indre hammer bliver tydeligere og slår hårdere</a:t>
            </a:r>
          </a:p>
          <a:p>
            <a:endParaRPr lang="da-DK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BD93E-F4EE-6E1A-81F2-9AF15F8C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08449"/>
          </a:xfrm>
        </p:spPr>
        <p:txBody>
          <a:bodyPr>
            <a:normAutofit fontScale="90000"/>
          </a:bodyPr>
          <a:lstStyle/>
          <a:p>
            <a:pPr algn="ctr"/>
            <a:br>
              <a:rPr lang="da-DK" dirty="0"/>
            </a:br>
            <a:r>
              <a:rPr lang="da-DK" dirty="0"/>
              <a:t>Find en makker. Stil jer overfor hinanden.</a:t>
            </a:r>
            <a:br>
              <a:rPr lang="da-DK" dirty="0"/>
            </a:br>
            <a:r>
              <a:rPr lang="da-DK" dirty="0"/>
              <a:t>Luk øjnene </a:t>
            </a:r>
            <a:br>
              <a:rPr lang="da-DK" dirty="0"/>
            </a:br>
            <a:r>
              <a:rPr lang="da-DK" dirty="0"/>
              <a:t>Svar på følgende spørgsmål med din hånd</a:t>
            </a:r>
            <a:br>
              <a:rPr lang="da-DK" dirty="0"/>
            </a:br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9ACDE2CF-E174-093E-63E1-118F8B8DF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11912"/>
            <a:ext cx="10515600" cy="286505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Hvor gode er vi på min arbejdsplads til at tale om trivsel?</a:t>
            </a:r>
          </a:p>
          <a:p>
            <a:pPr marL="0" indent="0">
              <a:buNone/>
            </a:pPr>
            <a:r>
              <a:rPr lang="da-DK" dirty="0"/>
              <a:t>På min arbejdsplads har vi en tydelig strategi for, hvordan vi håndterer mistrivsel/stress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0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A866F0E-F54B-4BF5-8A88-7D97BD45F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229EC50-E910-4AE2-9EEA-604A81EF6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1221 w 12192000"/>
              <a:gd name="connsiteY0" fmla="*/ 2015186 h 6858000"/>
              <a:gd name="connsiteX1" fmla="*/ 6907857 w 12192000"/>
              <a:gd name="connsiteY1" fmla="*/ 2033351 h 6858000"/>
              <a:gd name="connsiteX2" fmla="*/ 7093700 w 12192000"/>
              <a:gd name="connsiteY2" fmla="*/ 2101457 h 6858000"/>
              <a:gd name="connsiteX3" fmla="*/ 6803079 w 12192000"/>
              <a:gd name="connsiteY3" fmla="*/ 2065612 h 6858000"/>
              <a:gd name="connsiteX4" fmla="*/ 6798115 w 12192000"/>
              <a:gd name="connsiteY4" fmla="*/ 2088772 h 6858000"/>
              <a:gd name="connsiteX5" fmla="*/ 7128167 w 12192000"/>
              <a:gd name="connsiteY5" fmla="*/ 2176455 h 6858000"/>
              <a:gd name="connsiteX6" fmla="*/ 7098663 w 12192000"/>
              <a:gd name="connsiteY6" fmla="*/ 2189968 h 6858000"/>
              <a:gd name="connsiteX7" fmla="*/ 6923298 w 12192000"/>
              <a:gd name="connsiteY7" fmla="*/ 2156052 h 6858000"/>
              <a:gd name="connsiteX8" fmla="*/ 6888004 w 12192000"/>
              <a:gd name="connsiteY8" fmla="*/ 2164875 h 6858000"/>
              <a:gd name="connsiteX9" fmla="*/ 6905375 w 12192000"/>
              <a:gd name="connsiteY9" fmla="*/ 2205958 h 6858000"/>
              <a:gd name="connsiteX10" fmla="*/ 6981477 w 12192000"/>
              <a:gd name="connsiteY10" fmla="*/ 2221951 h 6858000"/>
              <a:gd name="connsiteX11" fmla="*/ 7100043 w 12192000"/>
              <a:gd name="connsiteY11" fmla="*/ 2318459 h 6858000"/>
              <a:gd name="connsiteX12" fmla="*/ 6920540 w 12192000"/>
              <a:gd name="connsiteY12" fmla="*/ 2306877 h 6858000"/>
              <a:gd name="connsiteX13" fmla="*/ 6888831 w 12192000"/>
              <a:gd name="connsiteY13" fmla="*/ 2330314 h 6858000"/>
              <a:gd name="connsiteX14" fmla="*/ 6876698 w 12192000"/>
              <a:gd name="connsiteY14" fmla="*/ 2360645 h 6858000"/>
              <a:gd name="connsiteX15" fmla="*/ 6807214 w 12192000"/>
              <a:gd name="connsiteY15" fmla="*/ 2385736 h 6858000"/>
              <a:gd name="connsiteX16" fmla="*/ 6916405 w 12192000"/>
              <a:gd name="connsiteY16" fmla="*/ 2413862 h 6858000"/>
              <a:gd name="connsiteX17" fmla="*/ 6799770 w 12192000"/>
              <a:gd name="connsiteY17" fmla="*/ 2413862 h 6858000"/>
              <a:gd name="connsiteX18" fmla="*/ 6665762 w 12192000"/>
              <a:gd name="connsiteY18" fmla="*/ 2394561 h 6858000"/>
              <a:gd name="connsiteX19" fmla="*/ 6522933 w 12192000"/>
              <a:gd name="connsiteY19" fmla="*/ 2400626 h 6858000"/>
              <a:gd name="connsiteX20" fmla="*/ 6237275 w 12192000"/>
              <a:gd name="connsiteY20" fmla="*/ 2365057 h 6858000"/>
              <a:gd name="connsiteX21" fmla="*/ 6101338 w 12192000"/>
              <a:gd name="connsiteY21" fmla="*/ 2367538 h 6858000"/>
              <a:gd name="connsiteX22" fmla="*/ 6857121 w 12192000"/>
              <a:gd name="connsiteY22" fmla="*/ 2606875 h 6858000"/>
              <a:gd name="connsiteX23" fmla="*/ 6818519 w 12192000"/>
              <a:gd name="connsiteY23" fmla="*/ 2659539 h 6858000"/>
              <a:gd name="connsiteX24" fmla="*/ 6976790 w 12192000"/>
              <a:gd name="connsiteY24" fmla="*/ 2716892 h 6858000"/>
              <a:gd name="connsiteX25" fmla="*/ 7015669 w 12192000"/>
              <a:gd name="connsiteY25" fmla="*/ 2773693 h 6858000"/>
              <a:gd name="connsiteX26" fmla="*/ 6966864 w 12192000"/>
              <a:gd name="connsiteY26" fmla="*/ 2768730 h 6858000"/>
              <a:gd name="connsiteX27" fmla="*/ 6924953 w 12192000"/>
              <a:gd name="connsiteY27" fmla="*/ 2779483 h 6858000"/>
              <a:gd name="connsiteX28" fmla="*/ 6942323 w 12192000"/>
              <a:gd name="connsiteY28" fmla="*/ 2851726 h 6858000"/>
              <a:gd name="connsiteX29" fmla="*/ 7165943 w 12192000"/>
              <a:gd name="connsiteY29" fmla="*/ 2944924 h 6858000"/>
              <a:gd name="connsiteX30" fmla="*/ 7186071 w 12192000"/>
              <a:gd name="connsiteY30" fmla="*/ 2975254 h 6858000"/>
              <a:gd name="connsiteX31" fmla="*/ 7159325 w 12192000"/>
              <a:gd name="connsiteY31" fmla="*/ 2996762 h 6858000"/>
              <a:gd name="connsiteX32" fmla="*/ 7087082 w 12192000"/>
              <a:gd name="connsiteY32" fmla="*/ 3007790 h 6858000"/>
              <a:gd name="connsiteX33" fmla="*/ 7188276 w 12192000"/>
              <a:gd name="connsiteY33" fmla="*/ 3111191 h 6858000"/>
              <a:gd name="connsiteX34" fmla="*/ 7225225 w 12192000"/>
              <a:gd name="connsiteY34" fmla="*/ 3139866 h 6858000"/>
              <a:gd name="connsiteX35" fmla="*/ 7288368 w 12192000"/>
              <a:gd name="connsiteY35" fmla="*/ 3184260 h 6858000"/>
              <a:gd name="connsiteX36" fmla="*/ 7289471 w 12192000"/>
              <a:gd name="connsiteY36" fmla="*/ 3197771 h 6858000"/>
              <a:gd name="connsiteX37" fmla="*/ 7203442 w 12192000"/>
              <a:gd name="connsiteY37" fmla="*/ 3245472 h 6858000"/>
              <a:gd name="connsiteX38" fmla="*/ 7048205 w 12192000"/>
              <a:gd name="connsiteY38" fmla="*/ 3232512 h 6858000"/>
              <a:gd name="connsiteX39" fmla="*/ 7277614 w 12192000"/>
              <a:gd name="connsiteY39" fmla="*/ 3303652 h 6858000"/>
              <a:gd name="connsiteX40" fmla="*/ 6535066 w 12192000"/>
              <a:gd name="connsiteY40" fmla="*/ 3134077 h 6858000"/>
              <a:gd name="connsiteX41" fmla="*/ 6582492 w 12192000"/>
              <a:gd name="connsiteY41" fmla="*/ 3178469 h 6858000"/>
              <a:gd name="connsiteX42" fmla="*/ 6842233 w 12192000"/>
              <a:gd name="connsiteY42" fmla="*/ 3295379 h 6858000"/>
              <a:gd name="connsiteX43" fmla="*/ 6915853 w 12192000"/>
              <a:gd name="connsiteY43" fmla="*/ 3368725 h 6858000"/>
              <a:gd name="connsiteX44" fmla="*/ 6993058 w 12192000"/>
              <a:gd name="connsiteY44" fmla="*/ 3409257 h 6858000"/>
              <a:gd name="connsiteX45" fmla="*/ 7101421 w 12192000"/>
              <a:gd name="connsiteY45" fmla="*/ 3408430 h 6858000"/>
              <a:gd name="connsiteX46" fmla="*/ 7178350 w 12192000"/>
              <a:gd name="connsiteY46" fmla="*/ 3470746 h 6858000"/>
              <a:gd name="connsiteX47" fmla="*/ 7098112 w 12192000"/>
              <a:gd name="connsiteY47" fmla="*/ 3483982 h 6858000"/>
              <a:gd name="connsiteX48" fmla="*/ 7004088 w 12192000"/>
              <a:gd name="connsiteY48" fmla="*/ 3473780 h 6858000"/>
              <a:gd name="connsiteX49" fmla="*/ 6801147 w 12192000"/>
              <a:gd name="connsiteY49" fmla="*/ 3477087 h 6858000"/>
              <a:gd name="connsiteX50" fmla="*/ 6684788 w 12192000"/>
              <a:gd name="connsiteY50" fmla="*/ 3489220 h 6858000"/>
              <a:gd name="connsiteX51" fmla="*/ 6417328 w 12192000"/>
              <a:gd name="connsiteY51" fmla="*/ 3468539 h 6858000"/>
              <a:gd name="connsiteX52" fmla="*/ 6433045 w 12192000"/>
              <a:gd name="connsiteY52" fmla="*/ 3521481 h 6858000"/>
              <a:gd name="connsiteX53" fmla="*/ 6423117 w 12192000"/>
              <a:gd name="connsiteY53" fmla="*/ 3567527 h 6858000"/>
              <a:gd name="connsiteX54" fmla="*/ 6419258 w 12192000"/>
              <a:gd name="connsiteY54" fmla="*/ 3667620 h 6858000"/>
              <a:gd name="connsiteX55" fmla="*/ 6421740 w 12192000"/>
              <a:gd name="connsiteY55" fmla="*/ 3683888 h 6858000"/>
              <a:gd name="connsiteX56" fmla="*/ 6361906 w 12192000"/>
              <a:gd name="connsiteY56" fmla="*/ 3694366 h 6858000"/>
              <a:gd name="connsiteX57" fmla="*/ 6718429 w 12192000"/>
              <a:gd name="connsiteY57" fmla="*/ 3902544 h 6858000"/>
              <a:gd name="connsiteX58" fmla="*/ 6480195 w 12192000"/>
              <a:gd name="connsiteY58" fmla="*/ 3849603 h 6858000"/>
              <a:gd name="connsiteX59" fmla="*/ 6447934 w 12192000"/>
              <a:gd name="connsiteY59" fmla="*/ 3937011 h 6858000"/>
              <a:gd name="connsiteX60" fmla="*/ 6559882 w 12192000"/>
              <a:gd name="connsiteY60" fmla="*/ 4014767 h 6858000"/>
              <a:gd name="connsiteX61" fmla="*/ 6601241 w 12192000"/>
              <a:gd name="connsiteY61" fmla="*/ 4168626 h 6858000"/>
              <a:gd name="connsiteX62" fmla="*/ 6581113 w 12192000"/>
              <a:gd name="connsiteY62" fmla="*/ 4309250 h 6858000"/>
              <a:gd name="connsiteX63" fmla="*/ 6533136 w 12192000"/>
              <a:gd name="connsiteY63" fmla="*/ 4353918 h 6858000"/>
              <a:gd name="connsiteX64" fmla="*/ 6463651 w 12192000"/>
              <a:gd name="connsiteY64" fmla="*/ 4434156 h 6858000"/>
              <a:gd name="connsiteX65" fmla="*/ 6420637 w 12192000"/>
              <a:gd name="connsiteY65" fmla="*/ 4483787 h 6858000"/>
              <a:gd name="connsiteX66" fmla="*/ 6271190 w 12192000"/>
              <a:gd name="connsiteY66" fmla="*/ 4464487 h 6858000"/>
              <a:gd name="connsiteX67" fmla="*/ 6470545 w 12192000"/>
              <a:gd name="connsiteY67" fmla="*/ 4590498 h 6858000"/>
              <a:gd name="connsiteX68" fmla="*/ 6308965 w 12192000"/>
              <a:gd name="connsiteY68" fmla="*/ 4574780 h 6858000"/>
              <a:gd name="connsiteX69" fmla="*/ 6256301 w 12192000"/>
              <a:gd name="connsiteY69" fmla="*/ 4583603 h 6858000"/>
              <a:gd name="connsiteX70" fmla="*/ 6286354 w 12192000"/>
              <a:gd name="connsiteY70" fmla="*/ 4624412 h 6858000"/>
              <a:gd name="connsiteX71" fmla="*/ 6404920 w 12192000"/>
              <a:gd name="connsiteY71" fmla="*/ 4693621 h 6858000"/>
              <a:gd name="connsiteX72" fmla="*/ 6649220 w 12192000"/>
              <a:gd name="connsiteY72" fmla="*/ 4881120 h 6858000"/>
              <a:gd name="connsiteX73" fmla="*/ 6412640 w 12192000"/>
              <a:gd name="connsiteY73" fmla="*/ 4795092 h 6858000"/>
              <a:gd name="connsiteX74" fmla="*/ 6661902 w 12192000"/>
              <a:gd name="connsiteY74" fmla="*/ 4987828 h 6858000"/>
              <a:gd name="connsiteX75" fmla="*/ 6717325 w 12192000"/>
              <a:gd name="connsiteY75" fmla="*/ 5051798 h 6858000"/>
              <a:gd name="connsiteX76" fmla="*/ 6829272 w 12192000"/>
              <a:gd name="connsiteY76" fmla="*/ 5210619 h 6858000"/>
              <a:gd name="connsiteX77" fmla="*/ 6823757 w 12192000"/>
              <a:gd name="connsiteY77" fmla="*/ 5228542 h 6858000"/>
              <a:gd name="connsiteX78" fmla="*/ 6694439 w 12192000"/>
              <a:gd name="connsiteY78" fmla="*/ 5202899 h 6858000"/>
              <a:gd name="connsiteX79" fmla="*/ 6862085 w 12192000"/>
              <a:gd name="connsiteY79" fmla="*/ 5336355 h 6858000"/>
              <a:gd name="connsiteX80" fmla="*/ 7035246 w 12192000"/>
              <a:gd name="connsiteY80" fmla="*/ 5438926 h 6858000"/>
              <a:gd name="connsiteX81" fmla="*/ 6912268 w 12192000"/>
              <a:gd name="connsiteY81" fmla="*/ 5423210 h 6858000"/>
              <a:gd name="connsiteX82" fmla="*/ 6743244 w 12192000"/>
              <a:gd name="connsiteY82" fmla="*/ 5364479 h 6858000"/>
              <a:gd name="connsiteX83" fmla="*/ 6684513 w 12192000"/>
              <a:gd name="connsiteY83" fmla="*/ 5386538 h 6858000"/>
              <a:gd name="connsiteX84" fmla="*/ 6844713 w 12192000"/>
              <a:gd name="connsiteY84" fmla="*/ 5483595 h 6858000"/>
              <a:gd name="connsiteX85" fmla="*/ 6936533 w 12192000"/>
              <a:gd name="connsiteY85" fmla="*/ 5528541 h 6858000"/>
              <a:gd name="connsiteX86" fmla="*/ 6973204 w 12192000"/>
              <a:gd name="connsiteY86" fmla="*/ 5563007 h 6858000"/>
              <a:gd name="connsiteX87" fmla="*/ 7077983 w 12192000"/>
              <a:gd name="connsiteY87" fmla="*/ 5685983 h 6858000"/>
              <a:gd name="connsiteX88" fmla="*/ 7385702 w 12192000"/>
              <a:gd name="connsiteY88" fmla="*/ 5820265 h 6858000"/>
              <a:gd name="connsiteX89" fmla="*/ 7673565 w 12192000"/>
              <a:gd name="connsiteY89" fmla="*/ 5987085 h 6858000"/>
              <a:gd name="connsiteX90" fmla="*/ 7898289 w 12192000"/>
              <a:gd name="connsiteY90" fmla="*/ 6091035 h 6858000"/>
              <a:gd name="connsiteX91" fmla="*/ 8466299 w 12192000"/>
              <a:gd name="connsiteY91" fmla="*/ 6224765 h 6858000"/>
              <a:gd name="connsiteX92" fmla="*/ 10620599 w 12192000"/>
              <a:gd name="connsiteY92" fmla="*/ 5317605 h 6858000"/>
              <a:gd name="connsiteX93" fmla="*/ 10647894 w 12192000"/>
              <a:gd name="connsiteY93" fmla="*/ 5290581 h 6858000"/>
              <a:gd name="connsiteX94" fmla="*/ 10752398 w 12192000"/>
              <a:gd name="connsiteY94" fmla="*/ 5188838 h 6858000"/>
              <a:gd name="connsiteX95" fmla="*/ 10841186 w 12192000"/>
              <a:gd name="connsiteY95" fmla="*/ 5097293 h 6858000"/>
              <a:gd name="connsiteX96" fmla="*/ 10794861 w 12192000"/>
              <a:gd name="connsiteY96" fmla="*/ 5066412 h 6858000"/>
              <a:gd name="connsiteX97" fmla="*/ 10857454 w 12192000"/>
              <a:gd name="connsiteY97" fmla="*/ 4979004 h 6858000"/>
              <a:gd name="connsiteX98" fmla="*/ 11056532 w 12192000"/>
              <a:gd name="connsiteY98" fmla="*/ 4709613 h 6858000"/>
              <a:gd name="connsiteX99" fmla="*/ 11143939 w 12192000"/>
              <a:gd name="connsiteY99" fmla="*/ 4650332 h 6858000"/>
              <a:gd name="connsiteX100" fmla="*/ 11250372 w 12192000"/>
              <a:gd name="connsiteY100" fmla="*/ 4501160 h 6858000"/>
              <a:gd name="connsiteX101" fmla="*/ 11265538 w 12192000"/>
              <a:gd name="connsiteY101" fmla="*/ 4466694 h 6858000"/>
              <a:gd name="connsiteX102" fmla="*/ 11243755 w 12192000"/>
              <a:gd name="connsiteY102" fmla="*/ 4422850 h 6858000"/>
              <a:gd name="connsiteX103" fmla="*/ 11227486 w 12192000"/>
              <a:gd name="connsiteY103" fmla="*/ 4378734 h 6858000"/>
              <a:gd name="connsiteX104" fmla="*/ 11248718 w 12192000"/>
              <a:gd name="connsiteY104" fmla="*/ 4365774 h 6858000"/>
              <a:gd name="connsiteX105" fmla="*/ 11385204 w 12192000"/>
              <a:gd name="connsiteY105" fmla="*/ 4343440 h 6858000"/>
              <a:gd name="connsiteX106" fmla="*/ 11306070 w 12192000"/>
              <a:gd name="connsiteY106" fmla="*/ 4259618 h 6858000"/>
              <a:gd name="connsiteX107" fmla="*/ 11166550 w 12192000"/>
              <a:gd name="connsiteY107" fmla="*/ 4134711 h 6858000"/>
              <a:gd name="connsiteX108" fmla="*/ 11103130 w 12192000"/>
              <a:gd name="connsiteY108" fmla="*/ 4045924 h 6858000"/>
              <a:gd name="connsiteX109" fmla="*/ 11095686 w 12192000"/>
              <a:gd name="connsiteY109" fmla="*/ 3966514 h 6858000"/>
              <a:gd name="connsiteX110" fmla="*/ 10971054 w 12192000"/>
              <a:gd name="connsiteY110" fmla="*/ 3919640 h 6858000"/>
              <a:gd name="connsiteX111" fmla="*/ 11088241 w 12192000"/>
              <a:gd name="connsiteY111" fmla="*/ 3751718 h 6858000"/>
              <a:gd name="connsiteX112" fmla="*/ 11100098 w 12192000"/>
              <a:gd name="connsiteY112" fmla="*/ 3716977 h 6858000"/>
              <a:gd name="connsiteX113" fmla="*/ 11029786 w 12192000"/>
              <a:gd name="connsiteY113" fmla="*/ 3592621 h 6858000"/>
              <a:gd name="connsiteX114" fmla="*/ 11018206 w 12192000"/>
              <a:gd name="connsiteY114" fmla="*/ 3572767 h 6858000"/>
              <a:gd name="connsiteX115" fmla="*/ 10992287 w 12192000"/>
              <a:gd name="connsiteY115" fmla="*/ 3533061 h 6858000"/>
              <a:gd name="connsiteX116" fmla="*/ 10917838 w 12192000"/>
              <a:gd name="connsiteY116" fmla="*/ 3523410 h 6858000"/>
              <a:gd name="connsiteX117" fmla="*/ 10956441 w 12192000"/>
              <a:gd name="connsiteY117" fmla="*/ 3495287 h 6858000"/>
              <a:gd name="connsiteX118" fmla="*/ 11031442 w 12192000"/>
              <a:gd name="connsiteY118" fmla="*/ 3400159 h 6858000"/>
              <a:gd name="connsiteX119" fmla="*/ 10981533 w 12192000"/>
              <a:gd name="connsiteY119" fmla="*/ 3309166 h 6858000"/>
              <a:gd name="connsiteX120" fmla="*/ 10978225 w 12192000"/>
              <a:gd name="connsiteY120" fmla="*/ 3258982 h 6858000"/>
              <a:gd name="connsiteX121" fmla="*/ 11062322 w 12192000"/>
              <a:gd name="connsiteY121" fmla="*/ 3194737 h 6858000"/>
              <a:gd name="connsiteX122" fmla="*/ 11125742 w 12192000"/>
              <a:gd name="connsiteY122" fmla="*/ 3169370 h 6858000"/>
              <a:gd name="connsiteX123" fmla="*/ 11154968 w 12192000"/>
              <a:gd name="connsiteY123" fmla="*/ 3132974 h 6858000"/>
              <a:gd name="connsiteX124" fmla="*/ 11120502 w 12192000"/>
              <a:gd name="connsiteY124" fmla="*/ 3102642 h 6858000"/>
              <a:gd name="connsiteX125" fmla="*/ 10967470 w 12192000"/>
              <a:gd name="connsiteY125" fmla="*/ 3030401 h 6858000"/>
              <a:gd name="connsiteX126" fmla="*/ 11049914 w 12192000"/>
              <a:gd name="connsiteY126" fmla="*/ 2970015 h 6858000"/>
              <a:gd name="connsiteX127" fmla="*/ 10618944 w 12192000"/>
              <a:gd name="connsiteY127" fmla="*/ 2685183 h 6858000"/>
              <a:gd name="connsiteX128" fmla="*/ 10566830 w 12192000"/>
              <a:gd name="connsiteY128" fmla="*/ 2641617 h 6858000"/>
              <a:gd name="connsiteX129" fmla="*/ 10290271 w 12192000"/>
              <a:gd name="connsiteY129" fmla="*/ 2536011 h 6858000"/>
              <a:gd name="connsiteX130" fmla="*/ 10005715 w 12192000"/>
              <a:gd name="connsiteY130" fmla="*/ 2461288 h 6858000"/>
              <a:gd name="connsiteX131" fmla="*/ 10203414 w 12192000"/>
              <a:gd name="connsiteY131" fmla="*/ 2303568 h 6858000"/>
              <a:gd name="connsiteX132" fmla="*/ 9901487 w 12192000"/>
              <a:gd name="connsiteY132" fmla="*/ 2266895 h 6858000"/>
              <a:gd name="connsiteX133" fmla="*/ 9871984 w 12192000"/>
              <a:gd name="connsiteY133" fmla="*/ 2267999 h 6858000"/>
              <a:gd name="connsiteX134" fmla="*/ 9279158 w 12192000"/>
              <a:gd name="connsiteY134" fmla="*/ 2243734 h 6858000"/>
              <a:gd name="connsiteX135" fmla="*/ 8429350 w 12192000"/>
              <a:gd name="connsiteY135" fmla="*/ 2163219 h 6858000"/>
              <a:gd name="connsiteX136" fmla="*/ 7725955 w 12192000"/>
              <a:gd name="connsiteY136" fmla="*/ 2114967 h 6858000"/>
              <a:gd name="connsiteX137" fmla="*/ 6977065 w 12192000"/>
              <a:gd name="connsiteY137" fmla="*/ 2021218 h 6858000"/>
              <a:gd name="connsiteX138" fmla="*/ 6941221 w 12192000"/>
              <a:gd name="connsiteY138" fmla="*/ 201518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6941221" y="2015186"/>
                </a:moveTo>
                <a:cubicBezTo>
                  <a:pt x="6929158" y="2014876"/>
                  <a:pt x="6917508" y="2018599"/>
                  <a:pt x="6907857" y="2033351"/>
                </a:cubicBezTo>
                <a:cubicBezTo>
                  <a:pt x="6959143" y="2072228"/>
                  <a:pt x="7024491" y="2057614"/>
                  <a:pt x="7093700" y="2101457"/>
                </a:cubicBezTo>
                <a:cubicBezTo>
                  <a:pt x="6981202" y="2087669"/>
                  <a:pt x="6892139" y="2076639"/>
                  <a:pt x="6803079" y="2065612"/>
                </a:cubicBezTo>
                <a:cubicBezTo>
                  <a:pt x="6801424" y="2073332"/>
                  <a:pt x="6799770" y="2081052"/>
                  <a:pt x="6798115" y="2088772"/>
                </a:cubicBezTo>
                <a:cubicBezTo>
                  <a:pt x="6911993" y="2105040"/>
                  <a:pt x="7017322" y="2146951"/>
                  <a:pt x="7128167" y="2176455"/>
                </a:cubicBezTo>
                <a:cubicBezTo>
                  <a:pt x="7117964" y="2194655"/>
                  <a:pt x="7107764" y="2191070"/>
                  <a:pt x="7098663" y="2189968"/>
                </a:cubicBezTo>
                <a:cubicBezTo>
                  <a:pt x="7039381" y="2182798"/>
                  <a:pt x="6980099" y="2175629"/>
                  <a:pt x="6923298" y="2156052"/>
                </a:cubicBezTo>
                <a:cubicBezTo>
                  <a:pt x="6910614" y="2151639"/>
                  <a:pt x="6895172" y="2151639"/>
                  <a:pt x="6888004" y="2164875"/>
                </a:cubicBezTo>
                <a:cubicBezTo>
                  <a:pt x="6877801" y="2183625"/>
                  <a:pt x="6892414" y="2195758"/>
                  <a:pt x="6905375" y="2205958"/>
                </a:cubicBezTo>
                <a:cubicBezTo>
                  <a:pt x="6927985" y="2223606"/>
                  <a:pt x="6955282" y="2218643"/>
                  <a:pt x="6981477" y="2221951"/>
                </a:cubicBezTo>
                <a:cubicBezTo>
                  <a:pt x="7051237" y="2230499"/>
                  <a:pt x="7084601" y="2257245"/>
                  <a:pt x="7100043" y="2318459"/>
                </a:cubicBezTo>
                <a:cubicBezTo>
                  <a:pt x="7038829" y="2293642"/>
                  <a:pt x="6979822" y="2324249"/>
                  <a:pt x="6920540" y="2306877"/>
                </a:cubicBezTo>
                <a:cubicBezTo>
                  <a:pt x="6905099" y="2302466"/>
                  <a:pt x="6880559" y="2309083"/>
                  <a:pt x="6888831" y="2330314"/>
                </a:cubicBezTo>
                <a:cubicBezTo>
                  <a:pt x="6896552" y="2350168"/>
                  <a:pt x="6922195" y="2364505"/>
                  <a:pt x="6876698" y="2360645"/>
                </a:cubicBezTo>
                <a:cubicBezTo>
                  <a:pt x="6844163" y="2357887"/>
                  <a:pt x="6780468" y="2380223"/>
                  <a:pt x="6807214" y="2385736"/>
                </a:cubicBezTo>
                <a:cubicBezTo>
                  <a:pt x="6840853" y="2392631"/>
                  <a:pt x="6873666" y="2402557"/>
                  <a:pt x="6916405" y="2413862"/>
                </a:cubicBezTo>
                <a:cubicBezTo>
                  <a:pt x="6869254" y="2432335"/>
                  <a:pt x="6835338" y="2428475"/>
                  <a:pt x="6799770" y="2413862"/>
                </a:cubicBezTo>
                <a:cubicBezTo>
                  <a:pt x="6756756" y="2396214"/>
                  <a:pt x="6700781" y="2374708"/>
                  <a:pt x="6665762" y="2394561"/>
                </a:cubicBezTo>
                <a:cubicBezTo>
                  <a:pt x="6613373" y="2424340"/>
                  <a:pt x="6569807" y="2405589"/>
                  <a:pt x="6522933" y="2400626"/>
                </a:cubicBezTo>
                <a:cubicBezTo>
                  <a:pt x="6427531" y="2390424"/>
                  <a:pt x="6332953" y="2373328"/>
                  <a:pt x="6237275" y="2365057"/>
                </a:cubicBezTo>
                <a:cubicBezTo>
                  <a:pt x="6198948" y="2361748"/>
                  <a:pt x="6157588" y="2346032"/>
                  <a:pt x="6101338" y="2367538"/>
                </a:cubicBezTo>
                <a:cubicBezTo>
                  <a:pt x="6356116" y="2477556"/>
                  <a:pt x="6629642" y="2470664"/>
                  <a:pt x="6857121" y="2606875"/>
                </a:cubicBezTo>
                <a:cubicBezTo>
                  <a:pt x="6847471" y="2619834"/>
                  <a:pt x="6798391" y="2656782"/>
                  <a:pt x="6818519" y="2659539"/>
                </a:cubicBezTo>
                <a:cubicBezTo>
                  <a:pt x="6875044" y="2667537"/>
                  <a:pt x="6925227" y="2694558"/>
                  <a:pt x="6976790" y="2716892"/>
                </a:cubicBezTo>
                <a:cubicBezTo>
                  <a:pt x="6999125" y="2726543"/>
                  <a:pt x="7026146" y="2739227"/>
                  <a:pt x="7015669" y="2773693"/>
                </a:cubicBezTo>
                <a:cubicBezTo>
                  <a:pt x="6996642" y="2783343"/>
                  <a:pt x="6982580" y="2769833"/>
                  <a:pt x="6966864" y="2768730"/>
                </a:cubicBezTo>
                <a:cubicBezTo>
                  <a:pt x="6950871" y="2767628"/>
                  <a:pt x="6915025" y="2774796"/>
                  <a:pt x="6924953" y="2779483"/>
                </a:cubicBezTo>
                <a:cubicBezTo>
                  <a:pt x="6970172" y="2800715"/>
                  <a:pt x="6888831" y="2851726"/>
                  <a:pt x="6942323" y="2851726"/>
                </a:cubicBezTo>
                <a:cubicBezTo>
                  <a:pt x="7031937" y="2852001"/>
                  <a:pt x="7079638" y="2942441"/>
                  <a:pt x="7165943" y="2944924"/>
                </a:cubicBezTo>
                <a:cubicBezTo>
                  <a:pt x="7179728" y="2945198"/>
                  <a:pt x="7186346" y="2961191"/>
                  <a:pt x="7186071" y="2975254"/>
                </a:cubicBezTo>
                <a:cubicBezTo>
                  <a:pt x="7186071" y="2992074"/>
                  <a:pt x="7173387" y="2995107"/>
                  <a:pt x="7159325" y="2996762"/>
                </a:cubicBezTo>
                <a:cubicBezTo>
                  <a:pt x="7137817" y="2999242"/>
                  <a:pt x="7115483" y="2975254"/>
                  <a:pt x="7087082" y="3007790"/>
                </a:cubicBezTo>
                <a:cubicBezTo>
                  <a:pt x="7138094" y="3026815"/>
                  <a:pt x="7189103" y="3045842"/>
                  <a:pt x="7188276" y="3111191"/>
                </a:cubicBezTo>
                <a:cubicBezTo>
                  <a:pt x="7188001" y="3128836"/>
                  <a:pt x="7209232" y="3135454"/>
                  <a:pt x="7225225" y="3139866"/>
                </a:cubicBezTo>
                <a:cubicBezTo>
                  <a:pt x="7251696" y="3147036"/>
                  <a:pt x="7274028" y="3159720"/>
                  <a:pt x="7288368" y="3184260"/>
                </a:cubicBezTo>
                <a:cubicBezTo>
                  <a:pt x="7288092" y="3188948"/>
                  <a:pt x="7287816" y="3193910"/>
                  <a:pt x="7289471" y="3197771"/>
                </a:cubicBezTo>
                <a:cubicBezTo>
                  <a:pt x="7284784" y="3257053"/>
                  <a:pt x="7246181" y="3255398"/>
                  <a:pt x="7203442" y="3245472"/>
                </a:cubicBezTo>
                <a:cubicBezTo>
                  <a:pt x="7152432" y="3233340"/>
                  <a:pt x="7101973" y="3211281"/>
                  <a:pt x="7048205" y="3232512"/>
                </a:cubicBezTo>
                <a:cubicBezTo>
                  <a:pt x="7124032" y="3260913"/>
                  <a:pt x="7206475" y="3263118"/>
                  <a:pt x="7277614" y="3303652"/>
                </a:cubicBezTo>
                <a:cubicBezTo>
                  <a:pt x="7017322" y="3311097"/>
                  <a:pt x="6787361" y="3183155"/>
                  <a:pt x="6535066" y="3134077"/>
                </a:cubicBezTo>
                <a:cubicBezTo>
                  <a:pt x="6543614" y="3166887"/>
                  <a:pt x="6564017" y="3173505"/>
                  <a:pt x="6582492" y="3178469"/>
                </a:cubicBezTo>
                <a:cubicBezTo>
                  <a:pt x="6675690" y="3203286"/>
                  <a:pt x="6757305" y="3252642"/>
                  <a:pt x="6842233" y="3295379"/>
                </a:cubicBezTo>
                <a:cubicBezTo>
                  <a:pt x="6877249" y="3313026"/>
                  <a:pt x="6902618" y="3330674"/>
                  <a:pt x="6915853" y="3368725"/>
                </a:cubicBezTo>
                <a:cubicBezTo>
                  <a:pt x="6927710" y="3403192"/>
                  <a:pt x="6950596" y="3419185"/>
                  <a:pt x="6993058" y="3409257"/>
                </a:cubicBezTo>
                <a:cubicBezTo>
                  <a:pt x="7027524" y="3400985"/>
                  <a:pt x="7065299" y="3405397"/>
                  <a:pt x="7101421" y="3408430"/>
                </a:cubicBezTo>
                <a:cubicBezTo>
                  <a:pt x="7143057" y="3411739"/>
                  <a:pt x="7189655" y="3450618"/>
                  <a:pt x="7178350" y="3470746"/>
                </a:cubicBezTo>
                <a:cubicBezTo>
                  <a:pt x="7159050" y="3504937"/>
                  <a:pt x="7126789" y="3487842"/>
                  <a:pt x="7098112" y="3483982"/>
                </a:cubicBezTo>
                <a:cubicBezTo>
                  <a:pt x="7065575" y="3479295"/>
                  <a:pt x="7005191" y="3469643"/>
                  <a:pt x="7004088" y="3473780"/>
                </a:cubicBezTo>
                <a:cubicBezTo>
                  <a:pt x="6982854" y="3559532"/>
                  <a:pt x="6833408" y="3484809"/>
                  <a:pt x="6801147" y="3477087"/>
                </a:cubicBezTo>
                <a:cubicBezTo>
                  <a:pt x="6760891" y="3467437"/>
                  <a:pt x="6723115" y="3485085"/>
                  <a:pt x="6684788" y="3489220"/>
                </a:cubicBezTo>
                <a:cubicBezTo>
                  <a:pt x="6650597" y="3493080"/>
                  <a:pt x="6457309" y="3504937"/>
                  <a:pt x="6417328" y="3468539"/>
                </a:cubicBezTo>
                <a:cubicBezTo>
                  <a:pt x="6411813" y="3496940"/>
                  <a:pt x="6423393" y="3508521"/>
                  <a:pt x="6433045" y="3521481"/>
                </a:cubicBezTo>
                <a:cubicBezTo>
                  <a:pt x="6446556" y="3539954"/>
                  <a:pt x="6448762" y="3552914"/>
                  <a:pt x="6423117" y="3567527"/>
                </a:cubicBezTo>
                <a:cubicBezTo>
                  <a:pt x="6350049" y="3609441"/>
                  <a:pt x="6351153" y="3610818"/>
                  <a:pt x="6419258" y="3667620"/>
                </a:cubicBezTo>
                <a:cubicBezTo>
                  <a:pt x="6422568" y="3670100"/>
                  <a:pt x="6421188" y="3678373"/>
                  <a:pt x="6421740" y="3683888"/>
                </a:cubicBezTo>
                <a:cubicBezTo>
                  <a:pt x="6403817" y="3692711"/>
                  <a:pt x="6382861" y="3670652"/>
                  <a:pt x="6361906" y="3694366"/>
                </a:cubicBezTo>
                <a:cubicBezTo>
                  <a:pt x="6453173" y="3798591"/>
                  <a:pt x="6592418" y="3824234"/>
                  <a:pt x="6718429" y="3902544"/>
                </a:cubicBezTo>
                <a:cubicBezTo>
                  <a:pt x="6616407" y="3928462"/>
                  <a:pt x="6555194" y="3838022"/>
                  <a:pt x="6480195" y="3849603"/>
                </a:cubicBezTo>
                <a:cubicBezTo>
                  <a:pt x="6442696" y="3878004"/>
                  <a:pt x="6554091" y="3923499"/>
                  <a:pt x="6447934" y="3937011"/>
                </a:cubicBezTo>
                <a:cubicBezTo>
                  <a:pt x="6493983" y="3961826"/>
                  <a:pt x="6528173" y="3986089"/>
                  <a:pt x="6559882" y="4014767"/>
                </a:cubicBezTo>
                <a:cubicBezTo>
                  <a:pt x="6616407" y="4066053"/>
                  <a:pt x="6627437" y="4099693"/>
                  <a:pt x="6601241" y="4168626"/>
                </a:cubicBezTo>
                <a:cubicBezTo>
                  <a:pt x="6584145" y="4213846"/>
                  <a:pt x="6559054" y="4255483"/>
                  <a:pt x="6581113" y="4309250"/>
                </a:cubicBezTo>
                <a:cubicBezTo>
                  <a:pt x="6596553" y="4346198"/>
                  <a:pt x="6590487" y="4370461"/>
                  <a:pt x="6533136" y="4353918"/>
                </a:cubicBezTo>
                <a:cubicBezTo>
                  <a:pt x="6471372" y="4336270"/>
                  <a:pt x="6448211" y="4369358"/>
                  <a:pt x="6463651" y="4434156"/>
                </a:cubicBezTo>
                <a:cubicBezTo>
                  <a:pt x="6473577" y="4475792"/>
                  <a:pt x="6463099" y="4488475"/>
                  <a:pt x="6420637" y="4483787"/>
                </a:cubicBezTo>
                <a:cubicBezTo>
                  <a:pt x="6373762" y="4478549"/>
                  <a:pt x="6329093" y="4451251"/>
                  <a:pt x="6271190" y="4464487"/>
                </a:cubicBezTo>
                <a:cubicBezTo>
                  <a:pt x="6317512" y="4540039"/>
                  <a:pt x="6416501" y="4518531"/>
                  <a:pt x="6470545" y="4590498"/>
                </a:cubicBezTo>
                <a:cubicBezTo>
                  <a:pt x="6406023" y="4590772"/>
                  <a:pt x="6356666" y="4590498"/>
                  <a:pt x="6308965" y="4574780"/>
                </a:cubicBezTo>
                <a:cubicBezTo>
                  <a:pt x="6289111" y="4568437"/>
                  <a:pt x="6267328" y="4561822"/>
                  <a:pt x="6256301" y="4583603"/>
                </a:cubicBezTo>
                <a:cubicBezTo>
                  <a:pt x="6243340" y="4609798"/>
                  <a:pt x="6270086" y="4619724"/>
                  <a:pt x="6286354" y="4624412"/>
                </a:cubicBezTo>
                <a:cubicBezTo>
                  <a:pt x="6332128" y="4637647"/>
                  <a:pt x="6367144" y="4669081"/>
                  <a:pt x="6404920" y="4693621"/>
                </a:cubicBezTo>
                <a:cubicBezTo>
                  <a:pt x="6487915" y="4747390"/>
                  <a:pt x="6578908" y="4792334"/>
                  <a:pt x="6649220" y="4881120"/>
                </a:cubicBezTo>
                <a:cubicBezTo>
                  <a:pt x="6560709" y="4858509"/>
                  <a:pt x="6494809" y="4805845"/>
                  <a:pt x="6412640" y="4795092"/>
                </a:cubicBezTo>
                <a:cubicBezTo>
                  <a:pt x="6483779" y="4875881"/>
                  <a:pt x="6575322" y="4929098"/>
                  <a:pt x="6661902" y="4987828"/>
                </a:cubicBezTo>
                <a:cubicBezTo>
                  <a:pt x="6686719" y="5004373"/>
                  <a:pt x="6711811" y="5015678"/>
                  <a:pt x="6717325" y="5051798"/>
                </a:cubicBezTo>
                <a:cubicBezTo>
                  <a:pt x="6728079" y="5121834"/>
                  <a:pt x="6760340" y="5179738"/>
                  <a:pt x="6829272" y="5210619"/>
                </a:cubicBezTo>
                <a:cubicBezTo>
                  <a:pt x="6829824" y="5210897"/>
                  <a:pt x="6825965" y="5221375"/>
                  <a:pt x="6823757" y="5228542"/>
                </a:cubicBezTo>
                <a:cubicBezTo>
                  <a:pt x="6781571" y="5230749"/>
                  <a:pt x="6748207" y="5189388"/>
                  <a:pt x="6694439" y="5202899"/>
                </a:cubicBezTo>
                <a:cubicBezTo>
                  <a:pt x="6746002" y="5259148"/>
                  <a:pt x="6789016" y="5309609"/>
                  <a:pt x="6862085" y="5336355"/>
                </a:cubicBezTo>
                <a:cubicBezTo>
                  <a:pt x="6920540" y="5357586"/>
                  <a:pt x="6992783" y="5369994"/>
                  <a:pt x="7035246" y="5438926"/>
                </a:cubicBezTo>
                <a:cubicBezTo>
                  <a:pt x="6985889" y="5452439"/>
                  <a:pt x="6949216" y="5435343"/>
                  <a:pt x="6912268" y="5423210"/>
                </a:cubicBezTo>
                <a:cubicBezTo>
                  <a:pt x="6855743" y="5404461"/>
                  <a:pt x="6799770" y="5383230"/>
                  <a:pt x="6743244" y="5364479"/>
                </a:cubicBezTo>
                <a:cubicBezTo>
                  <a:pt x="6721737" y="5357310"/>
                  <a:pt x="6698299" y="5352346"/>
                  <a:pt x="6684513" y="5386538"/>
                </a:cubicBezTo>
                <a:cubicBezTo>
                  <a:pt x="6756480" y="5393708"/>
                  <a:pt x="6799494" y="5440031"/>
                  <a:pt x="6844713" y="5483595"/>
                </a:cubicBezTo>
                <a:cubicBezTo>
                  <a:pt x="6870082" y="5508135"/>
                  <a:pt x="6890762" y="5540948"/>
                  <a:pt x="6936533" y="5528541"/>
                </a:cubicBezTo>
                <a:cubicBezTo>
                  <a:pt x="6960522" y="5521923"/>
                  <a:pt x="6975687" y="5540396"/>
                  <a:pt x="6973204" y="5563007"/>
                </a:cubicBezTo>
                <a:cubicBezTo>
                  <a:pt x="6964106" y="5642695"/>
                  <a:pt x="7020080" y="5670543"/>
                  <a:pt x="7077983" y="5685983"/>
                </a:cubicBezTo>
                <a:cubicBezTo>
                  <a:pt x="7187726" y="5714935"/>
                  <a:pt x="7278993" y="5783041"/>
                  <a:pt x="7385702" y="5820265"/>
                </a:cubicBezTo>
                <a:cubicBezTo>
                  <a:pt x="7489378" y="5856387"/>
                  <a:pt x="7569615" y="5942139"/>
                  <a:pt x="7673565" y="5987085"/>
                </a:cubicBezTo>
                <a:cubicBezTo>
                  <a:pt x="7748843" y="6019621"/>
                  <a:pt x="7820807" y="6061533"/>
                  <a:pt x="7898289" y="6091035"/>
                </a:cubicBezTo>
                <a:cubicBezTo>
                  <a:pt x="8081651" y="6160795"/>
                  <a:pt x="8268598" y="6216770"/>
                  <a:pt x="8466299" y="6224765"/>
                </a:cubicBezTo>
                <a:cubicBezTo>
                  <a:pt x="8629532" y="6231107"/>
                  <a:pt x="10045419" y="6225043"/>
                  <a:pt x="10620599" y="5317605"/>
                </a:cubicBezTo>
                <a:cubicBezTo>
                  <a:pt x="10631626" y="5313192"/>
                  <a:pt x="10644035" y="5301612"/>
                  <a:pt x="10647894" y="5290581"/>
                </a:cubicBezTo>
                <a:cubicBezTo>
                  <a:pt x="10666370" y="5239020"/>
                  <a:pt x="10711590" y="5216686"/>
                  <a:pt x="10752398" y="5188838"/>
                </a:cubicBezTo>
                <a:cubicBezTo>
                  <a:pt x="10788244" y="5164297"/>
                  <a:pt x="10826296" y="5138654"/>
                  <a:pt x="10841186" y="5097293"/>
                </a:cubicBezTo>
                <a:cubicBezTo>
                  <a:pt x="10860762" y="5042147"/>
                  <a:pt x="10805064" y="5087367"/>
                  <a:pt x="10794861" y="5066412"/>
                </a:cubicBezTo>
                <a:cubicBezTo>
                  <a:pt x="10816092" y="5037737"/>
                  <a:pt x="10848906" y="5011540"/>
                  <a:pt x="10857454" y="4979004"/>
                </a:cubicBezTo>
                <a:cubicBezTo>
                  <a:pt x="10888610" y="4861543"/>
                  <a:pt x="10955890" y="4776065"/>
                  <a:pt x="11056532" y="4709613"/>
                </a:cubicBezTo>
                <a:cubicBezTo>
                  <a:pt x="11085484" y="4690588"/>
                  <a:pt x="11104509" y="4655845"/>
                  <a:pt x="11143939" y="4650332"/>
                </a:cubicBezTo>
                <a:cubicBezTo>
                  <a:pt x="11231622" y="4638199"/>
                  <a:pt x="11204048" y="4543346"/>
                  <a:pt x="11250372" y="4501160"/>
                </a:cubicBezTo>
                <a:cubicBezTo>
                  <a:pt x="11259196" y="4493162"/>
                  <a:pt x="11267190" y="4477447"/>
                  <a:pt x="11265538" y="4466694"/>
                </a:cubicBezTo>
                <a:cubicBezTo>
                  <a:pt x="11263056" y="4451251"/>
                  <a:pt x="11252578" y="4436638"/>
                  <a:pt x="11243755" y="4422850"/>
                </a:cubicBezTo>
                <a:cubicBezTo>
                  <a:pt x="11234654" y="4409065"/>
                  <a:pt x="11220870" y="4396932"/>
                  <a:pt x="11227486" y="4378734"/>
                </a:cubicBezTo>
                <a:cubicBezTo>
                  <a:pt x="11230242" y="4371289"/>
                  <a:pt x="11228314" y="4345371"/>
                  <a:pt x="11248718" y="4365774"/>
                </a:cubicBezTo>
                <a:cubicBezTo>
                  <a:pt x="11304692" y="4421748"/>
                  <a:pt x="11337228" y="4368809"/>
                  <a:pt x="11385204" y="4343440"/>
                </a:cubicBezTo>
                <a:cubicBezTo>
                  <a:pt x="11346603" y="4317245"/>
                  <a:pt x="11311861" y="4298772"/>
                  <a:pt x="11306070" y="4259618"/>
                </a:cubicBezTo>
                <a:cubicBezTo>
                  <a:pt x="11294214" y="4178828"/>
                  <a:pt x="11243480" y="4141880"/>
                  <a:pt x="11166550" y="4134711"/>
                </a:cubicBezTo>
                <a:cubicBezTo>
                  <a:pt x="11194949" y="4056679"/>
                  <a:pt x="11194949" y="4056679"/>
                  <a:pt x="11103130" y="4045924"/>
                </a:cubicBezTo>
                <a:cubicBezTo>
                  <a:pt x="11138425" y="3996293"/>
                  <a:pt x="11138425" y="3983609"/>
                  <a:pt x="11095686" y="3966514"/>
                </a:cubicBezTo>
                <a:cubicBezTo>
                  <a:pt x="11054602" y="3950245"/>
                  <a:pt x="11009106" y="3944730"/>
                  <a:pt x="10971054" y="3919640"/>
                </a:cubicBezTo>
                <a:cubicBezTo>
                  <a:pt x="11006073" y="3856221"/>
                  <a:pt x="11015998" y="3782600"/>
                  <a:pt x="11088241" y="3751718"/>
                </a:cubicBezTo>
                <a:cubicBezTo>
                  <a:pt x="11099546" y="3747030"/>
                  <a:pt x="11107266" y="3728004"/>
                  <a:pt x="11100098" y="3716977"/>
                </a:cubicBezTo>
                <a:cubicBezTo>
                  <a:pt x="11073904" y="3676995"/>
                  <a:pt x="11111404" y="3601168"/>
                  <a:pt x="11029786" y="3592621"/>
                </a:cubicBezTo>
                <a:cubicBezTo>
                  <a:pt x="11019583" y="3591793"/>
                  <a:pt x="11010208" y="3583520"/>
                  <a:pt x="11018206" y="3572767"/>
                </a:cubicBezTo>
                <a:cubicBezTo>
                  <a:pt x="11045779" y="3535268"/>
                  <a:pt x="11012415" y="3537749"/>
                  <a:pt x="10992287" y="3533061"/>
                </a:cubicBezTo>
                <a:cubicBezTo>
                  <a:pt x="10968022" y="3527271"/>
                  <a:pt x="10940448" y="3543816"/>
                  <a:pt x="10917838" y="3523410"/>
                </a:cubicBezTo>
                <a:cubicBezTo>
                  <a:pt x="10923078" y="3501903"/>
                  <a:pt x="10942654" y="3502179"/>
                  <a:pt x="10956441" y="3495287"/>
                </a:cubicBezTo>
                <a:cubicBezTo>
                  <a:pt x="10996698" y="3475433"/>
                  <a:pt x="11029511" y="3451721"/>
                  <a:pt x="11031442" y="3400159"/>
                </a:cubicBezTo>
                <a:cubicBezTo>
                  <a:pt x="11032818" y="3358523"/>
                  <a:pt x="11037230" y="3321850"/>
                  <a:pt x="10981533" y="3309166"/>
                </a:cubicBezTo>
                <a:cubicBezTo>
                  <a:pt x="10958372" y="3303927"/>
                  <a:pt x="10964990" y="3273873"/>
                  <a:pt x="10978225" y="3258982"/>
                </a:cubicBezTo>
                <a:cubicBezTo>
                  <a:pt x="11001938" y="3232512"/>
                  <a:pt x="11021514" y="3197219"/>
                  <a:pt x="11062322" y="3194737"/>
                </a:cubicBezTo>
                <a:cubicBezTo>
                  <a:pt x="11087138" y="3193084"/>
                  <a:pt x="11106164" y="3182053"/>
                  <a:pt x="11125742" y="3169370"/>
                </a:cubicBezTo>
                <a:cubicBezTo>
                  <a:pt x="11139802" y="3160269"/>
                  <a:pt x="11156622" y="3152550"/>
                  <a:pt x="11154968" y="3132974"/>
                </a:cubicBezTo>
                <a:cubicBezTo>
                  <a:pt x="11153315" y="3114223"/>
                  <a:pt x="11137046" y="3106503"/>
                  <a:pt x="11120502" y="3102642"/>
                </a:cubicBezTo>
                <a:cubicBezTo>
                  <a:pt x="11065355" y="3090235"/>
                  <a:pt x="11013518" y="3072037"/>
                  <a:pt x="10967470" y="3030401"/>
                </a:cubicBezTo>
                <a:cubicBezTo>
                  <a:pt x="10998076" y="3008342"/>
                  <a:pt x="11027304" y="2992350"/>
                  <a:pt x="11049914" y="2970015"/>
                </a:cubicBezTo>
                <a:cubicBezTo>
                  <a:pt x="11104509" y="2915972"/>
                  <a:pt x="10642106" y="2745845"/>
                  <a:pt x="10618944" y="2685183"/>
                </a:cubicBezTo>
                <a:cubicBezTo>
                  <a:pt x="10611775" y="2666432"/>
                  <a:pt x="10587235" y="2647132"/>
                  <a:pt x="10566830" y="2641617"/>
                </a:cubicBezTo>
                <a:cubicBezTo>
                  <a:pt x="10471151" y="2615699"/>
                  <a:pt x="10388156" y="2557518"/>
                  <a:pt x="10290271" y="2536011"/>
                </a:cubicBezTo>
                <a:cubicBezTo>
                  <a:pt x="10197900" y="2515607"/>
                  <a:pt x="10106908" y="2488309"/>
                  <a:pt x="10005715" y="2461288"/>
                </a:cubicBezTo>
                <a:cubicBezTo>
                  <a:pt x="10067754" y="2393457"/>
                  <a:pt x="10177772" y="2401454"/>
                  <a:pt x="10203414" y="2303568"/>
                </a:cubicBezTo>
                <a:cubicBezTo>
                  <a:pt x="10103324" y="2278201"/>
                  <a:pt x="9997996" y="2307154"/>
                  <a:pt x="9901487" y="2266895"/>
                </a:cubicBezTo>
                <a:cubicBezTo>
                  <a:pt x="9893216" y="2263312"/>
                  <a:pt x="9881910" y="2266895"/>
                  <a:pt x="9871984" y="2267999"/>
                </a:cubicBezTo>
                <a:cubicBezTo>
                  <a:pt x="9673181" y="2289506"/>
                  <a:pt x="9475204" y="2270758"/>
                  <a:pt x="9279158" y="2243734"/>
                </a:cubicBezTo>
                <a:cubicBezTo>
                  <a:pt x="8996808" y="2205133"/>
                  <a:pt x="8713354" y="2180592"/>
                  <a:pt x="8429350" y="2163219"/>
                </a:cubicBezTo>
                <a:cubicBezTo>
                  <a:pt x="8194701" y="2148882"/>
                  <a:pt x="7959502" y="2142541"/>
                  <a:pt x="7725955" y="2114967"/>
                </a:cubicBezTo>
                <a:cubicBezTo>
                  <a:pt x="7476142" y="2085464"/>
                  <a:pt x="7226605" y="2052100"/>
                  <a:pt x="6977065" y="2021218"/>
                </a:cubicBezTo>
                <a:cubicBezTo>
                  <a:pt x="6965761" y="2019839"/>
                  <a:pt x="6953283" y="2015496"/>
                  <a:pt x="6941221" y="201518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6DB98D-C187-7E2E-B57B-3EC028808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br>
              <a:rPr lang="da-DK" sz="2800"/>
            </a:br>
            <a:r>
              <a:rPr lang="da-DK" sz="2800"/>
              <a:t>Den grænseløse hjælper?</a:t>
            </a:r>
            <a:br>
              <a:rPr lang="da-DK" sz="2800"/>
            </a:br>
            <a:endParaRPr lang="da-DK" sz="28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ADDDBC-5C2F-2F5F-F3B3-9DD716FE0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5257799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i="1" dirty="0"/>
              <a:t>Når mennesker arbejder med mennesker…</a:t>
            </a:r>
          </a:p>
          <a:p>
            <a:pPr marL="0" indent="0">
              <a:buNone/>
            </a:pPr>
            <a:endParaRPr lang="da-DK" sz="2000" i="1" dirty="0"/>
          </a:p>
          <a:p>
            <a:pPr marL="0" indent="0">
              <a:buNone/>
            </a:pPr>
            <a:r>
              <a:rPr lang="da-DK" sz="2000" b="0" i="0" dirty="0">
                <a:solidFill>
                  <a:srgbClr val="646464"/>
                </a:solidFill>
                <a:effectLst/>
              </a:rPr>
              <a:t>Omsorgstræthed, moralsk stress og udbrændthed er begreber, der på hver sin måde beskriver, hvad der kan ske med mennesker, der arbejder med omsorg for andre mennesker</a:t>
            </a:r>
            <a:r>
              <a:rPr lang="da-DK" sz="2000" b="0" i="0" dirty="0">
                <a:solidFill>
                  <a:srgbClr val="646464"/>
                </a:solidFill>
                <a:effectLst/>
                <a:latin typeface="lato" panose="020F0502020204030203" pitchFamily="34" charset="0"/>
              </a:rPr>
              <a:t>.</a:t>
            </a:r>
            <a:endParaRPr lang="da-DK" sz="2000" i="1" dirty="0"/>
          </a:p>
        </p:txBody>
      </p:sp>
      <p:pic>
        <p:nvPicPr>
          <p:cNvPr id="1026" name="Picture 2" descr="florence nightingale fra en.wikipedia.org">
            <a:extLst>
              <a:ext uri="{FF2B5EF4-FFF2-40B4-BE49-F238E27FC236}">
                <a16:creationId xmlns:a16="http://schemas.microsoft.com/office/drawing/2014/main" id="{66CF074F-18C5-3226-5F97-F28856E7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5346" y="2766817"/>
            <a:ext cx="2751667" cy="27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253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rbejdspladsbaggrund">
            <a:extLst>
              <a:ext uri="{FF2B5EF4-FFF2-40B4-BE49-F238E27FC236}">
                <a16:creationId xmlns:a16="http://schemas.microsoft.com/office/drawing/2014/main" id="{265F19A0-118F-7F0D-6A06-E7B69770D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42" r="-2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6EFDDD-CEA4-44C3-34C7-E8446831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da-DK" sz="4000"/>
              <a:t>Tre ting, man kan gøre for at undgå omsorgstræthed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8A0431-390F-410E-4B67-4E8A6A2A9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1400"/>
              <a:t>Som arbejdsgiver:</a:t>
            </a:r>
          </a:p>
          <a:p>
            <a:r>
              <a:rPr lang="da-DK" sz="1400"/>
              <a:t>Sørge for ordentlige arbejdsforhold, og sikre, der er en man kan tale med om svære oplevelser</a:t>
            </a:r>
          </a:p>
          <a:p>
            <a:pPr marL="0" indent="0">
              <a:buNone/>
            </a:pPr>
            <a:r>
              <a:rPr lang="da-DK" sz="1400"/>
              <a:t>Som kollega:</a:t>
            </a:r>
          </a:p>
          <a:p>
            <a:r>
              <a:rPr lang="da-DK" sz="1400"/>
              <a:t>Sørge for at holde øje med hinanden, støtte hinanden og tale sammen, ikke alene om jobbet, men også om personlige ting</a:t>
            </a:r>
          </a:p>
          <a:p>
            <a:pPr marL="0" indent="0">
              <a:buNone/>
            </a:pPr>
            <a:r>
              <a:rPr lang="da-DK" sz="1400"/>
              <a:t>Som ergoterapeut:</a:t>
            </a:r>
          </a:p>
          <a:p>
            <a:r>
              <a:rPr lang="da-DK" sz="1400"/>
              <a:t>Sørge for at passe på dig selv. Din søvn, dyrke motion og have et godt netværk for at skabe tryghed og balance i tilværelsen</a:t>
            </a:r>
          </a:p>
          <a:p>
            <a:pPr marL="0" indent="0">
              <a:buNone/>
            </a:pPr>
            <a:r>
              <a:rPr lang="da-DK" sz="1400"/>
              <a:t>							Kilde: Per Isdal</a:t>
            </a:r>
          </a:p>
        </p:txBody>
      </p:sp>
    </p:spTree>
    <p:extLst>
      <p:ext uri="{BB962C8B-B14F-4D97-AF65-F5344CB8AC3E}">
        <p14:creationId xmlns:p14="http://schemas.microsoft.com/office/powerpoint/2010/main" val="2656393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DE0C0-58A1-4A8A-9FF6-E50DD2E8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Fokuser på det, du kan ændre...</a:t>
            </a:r>
          </a:p>
        </p:txBody>
      </p:sp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AEE4A5DF-61C3-2557-DBFE-D2DF1F1669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41964" y="1825625"/>
          <a:ext cx="7619999" cy="3868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51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8B7A7-171C-5AA4-7772-A7804075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kerneopgaven?</a:t>
            </a:r>
          </a:p>
        </p:txBody>
      </p:sp>
      <p:pic>
        <p:nvPicPr>
          <p:cNvPr id="2050" name="Picture 2" descr="Mini-guide: Sådan definerer I kerneopgaven - effektfuld a/s">
            <a:extLst>
              <a:ext uri="{FF2B5EF4-FFF2-40B4-BE49-F238E27FC236}">
                <a16:creationId xmlns:a16="http://schemas.microsoft.com/office/drawing/2014/main" id="{B2DEEA97-3521-CE81-56C9-1CB822712E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21" y="2369127"/>
            <a:ext cx="4633405" cy="33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641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4C869D-BB1B-194B-8BCD-76C0A7A0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da-DK" sz="3700"/>
              <a:t>Hvad kan du selv gøre for at fremme din trivsel på arbejdspladsen?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4126C0E-88C8-A742-A42D-30C8DDF8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da-DK" sz="1700" dirty="0"/>
              <a:t>Være opmærksom på, om du oplever balance mellem kravene i dit arbejde og dine egne ressourcer og forventninger.</a:t>
            </a:r>
          </a:p>
          <a:p>
            <a:r>
              <a:rPr lang="da-DK" sz="1700" dirty="0"/>
              <a:t>Lære dine egne faresignaler i forhold til stress at kende og holde øje med, om de står på i længere tid ad gangen.</a:t>
            </a:r>
          </a:p>
          <a:p>
            <a:r>
              <a:rPr lang="da-DK" sz="1700" dirty="0"/>
              <a:t>Sørge for at koble af og være fysisk aktiv.</a:t>
            </a:r>
          </a:p>
          <a:p>
            <a:r>
              <a:rPr lang="da-DK" sz="1700" dirty="0"/>
              <a:t>Være en god kollega, der spørger og lytter til andre.</a:t>
            </a:r>
          </a:p>
          <a:p>
            <a:r>
              <a:rPr lang="da-DK" sz="1700" dirty="0"/>
              <a:t>Tale med andre om det, der stresser dig.</a:t>
            </a:r>
          </a:p>
          <a:p>
            <a:r>
              <a:rPr lang="da-DK" sz="1700" dirty="0"/>
              <a:t>Lær de almindelige symptomer på stress at kende, så du kan spotte dem hos andre.</a:t>
            </a:r>
          </a:p>
          <a:p>
            <a:endParaRPr lang="da-DK" sz="1700" dirty="0"/>
          </a:p>
        </p:txBody>
      </p:sp>
      <p:pic>
        <p:nvPicPr>
          <p:cNvPr id="18" name="Picture 17" descr="Én i mængden">
            <a:extLst>
              <a:ext uri="{FF2B5EF4-FFF2-40B4-BE49-F238E27FC236}">
                <a16:creationId xmlns:a16="http://schemas.microsoft.com/office/drawing/2014/main" id="{576FFC7F-2BE7-3056-8AA0-FCF7C4C8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4" r="1678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61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87EFEE-F50E-9247-8510-7D4A380CC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da-DK" sz="4000"/>
              <a:t>Kort sagt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91EAE5C-46B3-E5D8-EEF0-E1DE3976F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60" r="561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754624E2-6FF2-40C7-AA71-8A2DAF84F0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6179214"/>
              </p:ext>
            </p:extLst>
          </p:nvPr>
        </p:nvGraphicFramePr>
        <p:xfrm>
          <a:off x="836680" y="24050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64395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9A8C0-2EC8-9707-02C2-E30010B9E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/>
              <a:t>Forebyggelseslisten </a:t>
            </a:r>
            <a:br>
              <a:rPr lang="da-DK" dirty="0"/>
            </a:br>
            <a:r>
              <a:rPr lang="da-DK" sz="3100" dirty="0"/>
              <a:t>Her er, hvad du kan gøre. Lav din egen prioritering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1BCED6-B3D3-045A-79FD-8CB8215ADA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a-DK" dirty="0"/>
              <a:t> • Pas på kroppen med mad, søvn og motion.</a:t>
            </a:r>
          </a:p>
          <a:p>
            <a:pPr marL="0" indent="0">
              <a:buNone/>
            </a:pPr>
            <a:r>
              <a:rPr lang="da-DK" dirty="0"/>
              <a:t> • Hold pauser i løbet af dagen.</a:t>
            </a:r>
          </a:p>
          <a:p>
            <a:pPr marL="0" indent="0">
              <a:buNone/>
            </a:pPr>
            <a:r>
              <a:rPr lang="da-DK" dirty="0"/>
              <a:t> • Vær bevidst om overgange.</a:t>
            </a:r>
          </a:p>
          <a:p>
            <a:pPr marL="0" indent="0">
              <a:buNone/>
            </a:pPr>
            <a:r>
              <a:rPr lang="da-DK" dirty="0"/>
              <a:t> • Hold al din ferie, brug al din afspadsering.</a:t>
            </a:r>
          </a:p>
          <a:p>
            <a:pPr marL="0" indent="0">
              <a:buNone/>
            </a:pPr>
            <a:r>
              <a:rPr lang="da-DK" dirty="0"/>
              <a:t> • Respekter andres og (især) dine egne grænser. </a:t>
            </a:r>
          </a:p>
          <a:p>
            <a:pPr marL="0" indent="0">
              <a:buNone/>
            </a:pPr>
            <a:r>
              <a:rPr lang="da-DK" dirty="0"/>
              <a:t>• Gør en indsats for at få et godt forhold til leder og kolleger.</a:t>
            </a:r>
          </a:p>
          <a:p>
            <a:pPr marL="0" indent="0">
              <a:buNone/>
            </a:pPr>
            <a:r>
              <a:rPr lang="da-DK" dirty="0"/>
              <a:t> • Træk vejret (og fokuser på din lange udånding)</a:t>
            </a:r>
          </a:p>
          <a:p>
            <a:pPr marL="0" indent="0">
              <a:buNone/>
            </a:pPr>
            <a:r>
              <a:rPr lang="da-DK" dirty="0"/>
              <a:t> • Vær bevidst om påvirkning af rod</a:t>
            </a:r>
          </a:p>
          <a:p>
            <a:pPr marL="0" indent="0">
              <a:buNone/>
            </a:pPr>
            <a:r>
              <a:rPr lang="da-DK" dirty="0"/>
              <a:t> • Sig nej, når det er nødvendigt for dig.</a:t>
            </a:r>
          </a:p>
          <a:p>
            <a:pPr marL="0" indent="0">
              <a:buNone/>
            </a:pPr>
            <a:r>
              <a:rPr lang="da-DK" dirty="0"/>
              <a:t> • Træk vejret - og pust langsomt ud.</a:t>
            </a:r>
          </a:p>
          <a:p>
            <a:pPr marL="0" indent="0">
              <a:buNone/>
            </a:pPr>
            <a:r>
              <a:rPr lang="da-DK" dirty="0"/>
              <a:t> • Brug musik til glæde, afspænding, dans og energi.</a:t>
            </a:r>
          </a:p>
          <a:p>
            <a:pPr marL="0" indent="0">
              <a:buNone/>
            </a:pPr>
            <a:r>
              <a:rPr lang="da-DK" dirty="0"/>
              <a:t> • Skab følelsesmæssig distance fra dit arbejde, når du har fri.</a:t>
            </a:r>
          </a:p>
          <a:p>
            <a:pPr marL="0" indent="0">
              <a:buNone/>
            </a:pPr>
            <a:r>
              <a:rPr lang="da-DK" dirty="0"/>
              <a:t> • Hav en hobby, hvor du glemmer dig selv. Dyrk den.</a:t>
            </a:r>
          </a:p>
          <a:p>
            <a:pPr marL="0" indent="0">
              <a:buNone/>
            </a:pPr>
            <a:r>
              <a:rPr lang="da-DK" dirty="0"/>
              <a:t> • Øv kontakt med din fysiske krop flere gange om dagen. </a:t>
            </a:r>
          </a:p>
          <a:p>
            <a:pPr marL="0" indent="0">
              <a:buNone/>
            </a:pPr>
            <a:r>
              <a:rPr lang="da-DK" dirty="0"/>
              <a:t>• Grin og fokuser på det lette og det sjove.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3109767-F344-08B4-86B2-09AA4739F3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a-DK" dirty="0"/>
              <a:t>•  Bed nogen om at lytte. </a:t>
            </a:r>
          </a:p>
          <a:p>
            <a:pPr marL="0" indent="0">
              <a:buNone/>
            </a:pPr>
            <a:r>
              <a:rPr lang="da-DK" dirty="0"/>
              <a:t>• Find personlige ventiler og læg dem i kalenderen</a:t>
            </a:r>
          </a:p>
          <a:p>
            <a:pPr marL="0" indent="0">
              <a:buNone/>
            </a:pPr>
            <a:r>
              <a:rPr lang="da-DK" dirty="0"/>
              <a:t>• Skriv dagbog. </a:t>
            </a:r>
          </a:p>
          <a:p>
            <a:pPr marL="0" indent="0">
              <a:buNone/>
            </a:pPr>
            <a:r>
              <a:rPr lang="da-DK" dirty="0"/>
              <a:t>• Bliv ikke en del af sladderklubben og klagekoret. </a:t>
            </a:r>
          </a:p>
          <a:p>
            <a:pPr marL="0" indent="0">
              <a:buNone/>
            </a:pPr>
            <a:r>
              <a:rPr lang="da-DK" dirty="0"/>
              <a:t>• Bed om hjælp og sig ja, når den byder sig.</a:t>
            </a:r>
          </a:p>
          <a:p>
            <a:pPr marL="0" indent="0">
              <a:buNone/>
            </a:pPr>
            <a:r>
              <a:rPr lang="da-DK" dirty="0"/>
              <a:t> • Søg vejledning. </a:t>
            </a:r>
          </a:p>
          <a:p>
            <a:pPr marL="0" indent="0">
              <a:buNone/>
            </a:pPr>
            <a:r>
              <a:rPr lang="da-DK" dirty="0"/>
              <a:t>• Det er “bare” et arbejde. Du kan erstattes.</a:t>
            </a:r>
          </a:p>
          <a:p>
            <a:pPr marL="0" indent="0">
              <a:buNone/>
            </a:pPr>
            <a:r>
              <a:rPr lang="da-DK" dirty="0"/>
              <a:t> • Brug naturen til at nulstille. </a:t>
            </a:r>
          </a:p>
          <a:p>
            <a:pPr marL="0" indent="0">
              <a:buNone/>
            </a:pPr>
            <a:r>
              <a:rPr lang="da-DK" dirty="0"/>
              <a:t>• Har du ikke plads til det sjove privat, så overvej om det er det rigtige arbejde.</a:t>
            </a:r>
          </a:p>
          <a:p>
            <a:pPr marL="0" indent="0">
              <a:buNone/>
            </a:pPr>
            <a:r>
              <a:rPr lang="da-DK" dirty="0"/>
              <a:t> • Tænk på den lange bane, du skal holde længe. </a:t>
            </a:r>
          </a:p>
          <a:p>
            <a:pPr marL="0" indent="0">
              <a:buNone/>
            </a:pPr>
            <a:r>
              <a:rPr lang="da-DK" dirty="0"/>
              <a:t>• Skab plads til fordybelse, restitution og langsommelighed. </a:t>
            </a:r>
          </a:p>
          <a:p>
            <a:pPr marL="0" indent="0">
              <a:buNone/>
            </a:pPr>
            <a:r>
              <a:rPr lang="da-DK" dirty="0"/>
              <a:t>• Få en massage. </a:t>
            </a:r>
          </a:p>
          <a:p>
            <a:pPr marL="0" indent="0">
              <a:buNone/>
            </a:pPr>
            <a:r>
              <a:rPr lang="da-DK" dirty="0"/>
              <a:t>• Køb praktisk hjælp. </a:t>
            </a:r>
          </a:p>
          <a:p>
            <a:pPr marL="0" indent="0">
              <a:buNone/>
            </a:pPr>
            <a:r>
              <a:rPr lang="da-DK" dirty="0"/>
              <a:t>• Lad andre overtage ind i mellem. </a:t>
            </a:r>
          </a:p>
          <a:p>
            <a:pPr marL="0" indent="0">
              <a:buNone/>
            </a:pPr>
            <a:r>
              <a:rPr lang="da-DK" dirty="0"/>
              <a:t>• Tænk, at du har ét liv. Brug det med omtanke.</a:t>
            </a:r>
          </a:p>
          <a:p>
            <a:pPr marL="0" indent="0">
              <a:buNone/>
            </a:pPr>
            <a:r>
              <a:rPr lang="da-DK" dirty="0"/>
              <a:t> • Husk at sige TAK!</a:t>
            </a: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D46DFF3-664B-6DA2-C4DF-8EA014A4E243}"/>
              </a:ext>
            </a:extLst>
          </p:cNvPr>
          <p:cNvSpPr txBox="1"/>
          <p:nvPr/>
        </p:nvSpPr>
        <p:spPr>
          <a:xfrm>
            <a:off x="7989757" y="6176963"/>
            <a:ext cx="3516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		Citat Annemette Sohn</a:t>
            </a:r>
          </a:p>
        </p:txBody>
      </p:sp>
    </p:spTree>
    <p:extLst>
      <p:ext uri="{BB962C8B-B14F-4D97-AF65-F5344CB8AC3E}">
        <p14:creationId xmlns:p14="http://schemas.microsoft.com/office/powerpoint/2010/main" val="3142808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B0F7FF0-1C9D-504A-A3A6-1472B7D38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955" y="2668249"/>
            <a:ext cx="5998840" cy="3465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b="1" dirty="0" err="1"/>
              <a:t>Tak</a:t>
            </a:r>
            <a:r>
              <a:rPr lang="en-US" sz="3200" b="1" dirty="0"/>
              <a:t> for </a:t>
            </a:r>
            <a:r>
              <a:rPr lang="en-US" sz="3200" b="1" dirty="0" err="1"/>
              <a:t>i</a:t>
            </a:r>
            <a:r>
              <a:rPr lang="en-US" sz="3200" b="1" dirty="0"/>
              <a:t> </a:t>
            </a:r>
            <a:r>
              <a:rPr lang="en-US" sz="3200" b="1" dirty="0" err="1"/>
              <a:t>dag</a:t>
            </a:r>
            <a:endParaRPr lang="en-US" sz="3200" b="1" dirty="0"/>
          </a:p>
          <a:p>
            <a:pPr marL="0" indent="0" algn="ctr">
              <a:lnSpc>
                <a:spcPct val="100000"/>
              </a:lnSpc>
              <a:buNone/>
            </a:pPr>
            <a:endParaRPr lang="en-US" sz="16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dirty="0"/>
              <a:t>Med </a:t>
            </a:r>
            <a:r>
              <a:rPr lang="en-US" sz="1600" dirty="0" err="1"/>
              <a:t>venlig</a:t>
            </a:r>
            <a:r>
              <a:rPr lang="en-US" sz="1600" dirty="0"/>
              <a:t> </a:t>
            </a:r>
            <a:r>
              <a:rPr lang="en-US" sz="1600" dirty="0" err="1"/>
              <a:t>hilsen</a:t>
            </a:r>
            <a:endParaRPr lang="en-US" sz="1600" dirty="0"/>
          </a:p>
          <a:p>
            <a:pPr marL="0" indent="0" algn="ctr">
              <a:lnSpc>
                <a:spcPct val="100000"/>
              </a:lnSpc>
              <a:buNone/>
            </a:pPr>
            <a:br>
              <a:rPr lang="en-US" sz="1600" dirty="0"/>
            </a:br>
            <a:r>
              <a:rPr lang="en-US" dirty="0"/>
              <a:t>Ditte Skovgaard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hlinkClick r:id="rId3"/>
              </a:rPr>
              <a:t>www.ditteskovgaard.dk</a:t>
            </a:r>
            <a:br>
              <a:rPr lang="en-US" sz="1600" dirty="0"/>
            </a:br>
            <a:r>
              <a:rPr lang="en-US" sz="1600" dirty="0" err="1"/>
              <a:t>Ditteskovgaard@gmail.com</a:t>
            </a:r>
            <a:br>
              <a:rPr lang="en-US" sz="1600" dirty="0"/>
            </a:br>
            <a:r>
              <a:rPr lang="en-US" sz="1600" dirty="0" err="1"/>
              <a:t>Tlf</a:t>
            </a:r>
            <a:r>
              <a:rPr lang="en-US" sz="1600" dirty="0"/>
              <a:t>. Nr. 22330052</a:t>
            </a:r>
          </a:p>
        </p:txBody>
      </p:sp>
      <p:pic>
        <p:nvPicPr>
          <p:cNvPr id="17" name="Picture 16" descr="En jernbane, der strækker sig gennem ørkenen">
            <a:extLst>
              <a:ext uri="{FF2B5EF4-FFF2-40B4-BE49-F238E27FC236}">
                <a16:creationId xmlns:a16="http://schemas.microsoft.com/office/drawing/2014/main" id="{305BB4CB-70E7-1EFE-F0BE-DD518182DD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93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8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2E6090-B422-D7B9-09B1-28D704F9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/>
              <a:t>Trivselstjek</a:t>
            </a:r>
            <a:endParaRPr lang="en-US" sz="5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E53D8B-E88A-21FB-3881-CE9596B0C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/>
              <a:t>Hvordan</a:t>
            </a:r>
            <a:r>
              <a:rPr lang="en-US" sz="2400" dirty="0"/>
              <a:t> er min </a:t>
            </a:r>
            <a:r>
              <a:rPr lang="en-US" sz="2400" dirty="0" err="1"/>
              <a:t>egen</a:t>
            </a:r>
            <a:r>
              <a:rPr lang="en-US" sz="2400" dirty="0"/>
              <a:t> </a:t>
            </a:r>
            <a:r>
              <a:rPr lang="en-US" sz="2400" dirty="0" err="1"/>
              <a:t>trivsel</a:t>
            </a:r>
            <a:r>
              <a:rPr lang="en-US" sz="2400" dirty="0"/>
              <a:t>?</a:t>
            </a:r>
          </a:p>
        </p:txBody>
      </p:sp>
      <p:pic>
        <p:nvPicPr>
          <p:cNvPr id="5" name="Picture 4" descr="Hvide sten balanceret i en stak">
            <a:extLst>
              <a:ext uri="{FF2B5EF4-FFF2-40B4-BE49-F238E27FC236}">
                <a16:creationId xmlns:a16="http://schemas.microsoft.com/office/drawing/2014/main" id="{25D06770-E9F0-D2C8-88D0-72C7ED6DC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48" r="-1" b="-1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23BDC-4FF9-F772-14D2-391A610A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da-DK" sz="5200"/>
              <a:t>Faktorer for trivsel – de seks guldkorn</a:t>
            </a:r>
          </a:p>
        </p:txBody>
      </p:sp>
      <p:pic>
        <p:nvPicPr>
          <p:cNvPr id="5" name="Picture 103">
            <a:extLst>
              <a:ext uri="{FF2B5EF4-FFF2-40B4-BE49-F238E27FC236}">
                <a16:creationId xmlns:a16="http://schemas.microsoft.com/office/drawing/2014/main" id="{5D9B5F93-CA96-39BC-8FDD-9C4611E4EE9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35383" y="1343892"/>
            <a:ext cx="6525960" cy="49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3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824">
            <a:extLst>
              <a:ext uri="{FF2B5EF4-FFF2-40B4-BE49-F238E27FC236}">
                <a16:creationId xmlns:a16="http://schemas.microsoft.com/office/drawing/2014/main" id="{6BA577C1-3EA4-7876-E6EC-5BA94D84393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38947" y="314008"/>
            <a:ext cx="8714105" cy="62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74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805">
            <a:extLst>
              <a:ext uri="{FF2B5EF4-FFF2-40B4-BE49-F238E27FC236}">
                <a16:creationId xmlns:a16="http://schemas.microsoft.com/office/drawing/2014/main" id="{9DF4918E-39B2-66F9-4A31-0A982B1D387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27822" y="579120"/>
            <a:ext cx="8936355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5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809">
            <a:extLst>
              <a:ext uri="{FF2B5EF4-FFF2-40B4-BE49-F238E27FC236}">
                <a16:creationId xmlns:a16="http://schemas.microsoft.com/office/drawing/2014/main" id="{0EF4C9C8-2361-B9FA-183F-8B709023EA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04022" y="109855"/>
            <a:ext cx="8783955" cy="66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0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813">
            <a:extLst>
              <a:ext uri="{FF2B5EF4-FFF2-40B4-BE49-F238E27FC236}">
                <a16:creationId xmlns:a16="http://schemas.microsoft.com/office/drawing/2014/main" id="{114E9ECF-21BD-27C3-AFC9-4BC6E39C184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40890" y="603567"/>
            <a:ext cx="8110220" cy="56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51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1622</TotalTime>
  <Words>1723</Words>
  <Application>Microsoft Macintosh PowerPoint</Application>
  <PresentationFormat>Widescreen</PresentationFormat>
  <Paragraphs>248</Paragraphs>
  <Slides>39</Slides>
  <Notes>32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39</vt:i4>
      </vt:variant>
    </vt:vector>
  </HeadingPairs>
  <TitlesOfParts>
    <vt:vector size="46" baseType="lpstr">
      <vt:lpstr>Aptos</vt:lpstr>
      <vt:lpstr>Arial</vt:lpstr>
      <vt:lpstr>Calibri</vt:lpstr>
      <vt:lpstr>Calibri Light</vt:lpstr>
      <vt:lpstr>lato</vt:lpstr>
      <vt:lpstr>Söhne</vt:lpstr>
      <vt:lpstr>Office-tema</vt:lpstr>
      <vt:lpstr>Trivsel på arbejdspladsen  </vt:lpstr>
      <vt:lpstr>Ditte Skovgaard  www.ditteskovgaard.dk</vt:lpstr>
      <vt:lpstr>Program</vt:lpstr>
      <vt:lpstr>Trivselstjek</vt:lpstr>
      <vt:lpstr>Faktorer for trivsel – de seks guldkorn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Hvilket guldkorn betyder mest?</vt:lpstr>
      <vt:lpstr>PowerPoint-præsentation</vt:lpstr>
      <vt:lpstr>PowerPoint-præsentation</vt:lpstr>
      <vt:lpstr>Hvorfor er stress stigende?</vt:lpstr>
      <vt:lpstr>Arbejdstilsynet 2021 –  stress fordelt på brancher</vt:lpstr>
      <vt:lpstr>PowerPoint-præsentation</vt:lpstr>
      <vt:lpstr>ÅRSAGER TIL MISTRIVSEL</vt:lpstr>
      <vt:lpstr>PowerPoint-præsentation</vt:lpstr>
      <vt:lpstr>Mental sundhed</vt:lpstr>
      <vt:lpstr>Hvad er stress??</vt:lpstr>
      <vt:lpstr>Mistrivsel/stress   opstår, når vi oplever, at udfordringerne er større end de ressourcer, vi oplever at have til rådighed </vt:lpstr>
      <vt:lpstr>Kroppens automatiske reaktioner</vt:lpstr>
      <vt:lpstr>DYNAMIKKEN, NÅR VI ER PRESSEDE</vt:lpstr>
      <vt:lpstr>Hvad er vigtigt at være opmærksomme på?</vt:lpstr>
      <vt:lpstr>Hvad gør vi ved det??</vt:lpstr>
      <vt:lpstr> Største stressfaktor?  </vt:lpstr>
      <vt:lpstr>Hvad sker der med sindet under stress?</vt:lpstr>
      <vt:lpstr>PowerPoint-præsentation</vt:lpstr>
      <vt:lpstr>Hvordan påvirker stress vores evne til at præstere?</vt:lpstr>
      <vt:lpstr> Find en makker. Stil jer overfor hinanden. Luk øjnene  Svar på følgende spørgsmål med din hånd </vt:lpstr>
      <vt:lpstr> Den grænseløse hjælper? </vt:lpstr>
      <vt:lpstr>Tre ting, man kan gøre for at undgå omsorgstræthed</vt:lpstr>
      <vt:lpstr>Fokuser på det, du kan ændre...</vt:lpstr>
      <vt:lpstr>Hvad er kerneopgaven?</vt:lpstr>
      <vt:lpstr>Hvad kan du selv gøre for at fremme din trivsel på arbejdspladsen?</vt:lpstr>
      <vt:lpstr>Kort sagt</vt:lpstr>
      <vt:lpstr>Forebyggelseslisten  Her er, hvad du kan gøre. Lav din egen prioritering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Oplæg om trivsel og stress  Bedre Psykiatri</dc:title>
  <dc:creator>ulrik bodholdt</dc:creator>
  <cp:lastModifiedBy>Ditte Skovgaard</cp:lastModifiedBy>
  <cp:revision>11</cp:revision>
  <cp:lastPrinted>2024-04-24T06:57:27Z</cp:lastPrinted>
  <dcterms:created xsi:type="dcterms:W3CDTF">2022-03-08T10:00:23Z</dcterms:created>
  <dcterms:modified xsi:type="dcterms:W3CDTF">2024-04-24T10:31:16Z</dcterms:modified>
</cp:coreProperties>
</file>